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  <p:embeddedFont>
      <p:font typeface="Montserrat"/>
      <p:regular r:id="rId98"/>
      <p:bold r:id="rId99"/>
      <p:italic r:id="rId100"/>
      <p:boldItalic r:id="rId101"/>
    </p:embeddedFont>
    <p:embeddedFont>
      <p:font typeface="Century Schoolbook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schemas.openxmlformats.org/officeDocument/2006/relationships/font" Target="fonts/CenturySchoolbook-boldItalic.fntdata"/><Relationship Id="rId104" Type="http://schemas.openxmlformats.org/officeDocument/2006/relationships/font" Target="fonts/CenturySchoolbook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CenturySchoolbook-bold.fntdata"/><Relationship Id="rId102" Type="http://schemas.openxmlformats.org/officeDocument/2006/relationships/font" Target="fonts/CenturySchoolbook-regular.fntdata"/><Relationship Id="rId101" Type="http://schemas.openxmlformats.org/officeDocument/2006/relationships/font" Target="fonts/Montserrat-boldItalic.fntdata"/><Relationship Id="rId100" Type="http://schemas.openxmlformats.org/officeDocument/2006/relationships/font" Target="fonts/Montserra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5.xml"/><Relationship Id="rId99" Type="http://schemas.openxmlformats.org/officeDocument/2006/relationships/font" Target="fonts/Montserrat-bold.fntdata"/><Relationship Id="rId10" Type="http://schemas.openxmlformats.org/officeDocument/2006/relationships/slide" Target="slides/slide4.xml"/><Relationship Id="rId98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3635166e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043635166e_2_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4363516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043635166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43635166e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043635166e_1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43635166e_1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043635166e_17_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deb3e6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deb3e6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2d26726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02d267264b_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2d09add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02d09add9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2d09add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02d09add91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2d09add9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02d09add91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2d09add9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02d09add91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3635166e_2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043635166e_2_8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3635166e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43635166e_2_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4363516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043635166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43635166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043635166e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4363516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43635166e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49807679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49807679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49807679d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49807679d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49807679d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49807679d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4980767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049807679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2ca69cb5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02ca69cb51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2ca69cb5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02ca69cb51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2ca69cb5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02ca69cb51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43635166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43635166e_2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2ca69cb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02ca69cb5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43635166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043635166e_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4363516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043635166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43635166e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043635166e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43635166e_2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043635166e_2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43635166e_2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1043635166e_2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4d1f9ba8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04d1f9ba85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4d1f9ba8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104d1f9ba85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4d1f9ba8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104d1f9ba85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43635166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043635166e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43635166e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43635166e_2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2ca69cb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102ca69cb5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2ca69cb5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02ca69cb51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02ca69cb5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02ca69cb51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2ca69cb5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102ca69cb51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2ca69cb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02ca69cb5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2ca69cb5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102ca69cb51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2ca69cb5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02ca69cb51_0_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2ca69cb51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02ca69cb51_0_6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02ca69cb51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102ca69cb51_0_5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2ca69cb5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02ca69cb51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43635166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043635166e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2ca69cb51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102ca69cb51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43635166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043635166e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2ed0f00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02ed0f00f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2ed0f00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102ed0f00f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2ed0f00f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02ed0f00ff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02ed0f00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02ed0f00ff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2ed0f00f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102ed0f00ff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2ed0f00f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02ed0f00ff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02ed0f00f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102ed0f00ff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2ed0f00f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102ed0f00ff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3635166e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043635166e_2_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2ed0f00f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102ed0f00ff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02ed0f00f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102ed0f00ff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02ed0f00f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102ed0f00ff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02ed0f00f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102ed0f00ff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43635166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1043635166e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2ed0f00f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102ed0f00ff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2ed0f00f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102ed0f00ff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02ed0f00f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102ed0f00ff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02ed0f00f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102ed0f00ff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02ed0f00f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102ed0f00ff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43635166e_1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43635166e_17_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02ed0f00f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102ed0f00ff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2ed0f00f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102ed0f00ff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02ed0f00f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102ed0f00ff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02ed0f00f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102ed0f00ff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02ed0f00f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102ed0f00ff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02ed0f00f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102ed0f00ff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02ed0f00f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102ed0f00ff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02ed0f00f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102ed0f00ff_0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043635166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번</a:t>
            </a:r>
            <a:endParaRPr/>
          </a:p>
        </p:txBody>
      </p:sp>
      <p:sp>
        <p:nvSpPr>
          <p:cNvPr id="1179" name="Google Shape;1179;g1043635166e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043635166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1043635166e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4363516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043635166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43635166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1043635166e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04c70ae30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104c70ae30b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04c70ae30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104c70ae30b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04c70ae3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104c70ae30b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4c70ae30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104c70ae30b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04c70ae30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104c70ae30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043635166e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1043635166e_2_2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043635166e_2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1043635166e_2_9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3635166e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043635166e_2_2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Schoolboo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Schoolboo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Schoolbook"/>
              <a:buNone/>
              <a:defRPr b="0" i="0" sz="33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775268" y="4884248"/>
            <a:ext cx="1339549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40404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Saebyeol’s PowerPoint</a:t>
            </a:r>
            <a:endParaRPr b="0" i="0" sz="900" u="none" cap="none" strike="noStrike">
              <a:solidFill>
                <a:srgbClr val="40404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u/0/d/1L8awrikX2QreEDRBkGZEyUWPpELxnSnXke1X7gjyYXc/edit" TargetMode="External"/><Relationship Id="rId4" Type="http://schemas.openxmlformats.org/officeDocument/2006/relationships/hyperlink" Target="https://docs.google.com/spreadsheets/u/0/d/1WSpWWTifQ2Bt6obszHhMd1H_N4U89BnXDAcWIUa1awg/edit" TargetMode="External"/><Relationship Id="rId5" Type="http://schemas.openxmlformats.org/officeDocument/2006/relationships/hyperlink" Target="https://docs.google.com/spreadsheets/u/0/d/1SGygT8_1uOqeAJpBif569fvQyGae5aBuV96nJiIFd7Y/edit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erdcloud.com/d/jejzJTQerpcP7upXP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pp.diagrams.net/#G1665TU82oXQaB5Nh_j8HMTG0eDInQDwBr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pp.diagrams.net/#G1665TU82oXQaB5Nh_j8HMTG0eDInQDwBr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pp.diagrams.net/#G1665TU82oXQaB5Nh_j8HMTG0eDInQDwBr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pp.diagrams.net/#G1665TU82oXQaB5Nh_j8HMTG0eDInQDwBr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p.diagrams.net/#G1665TU82oXQaB5Nh_j8HMTG0eDInQDwBr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image" Target="../media/image95.png"/><Relationship Id="rId6" Type="http://schemas.openxmlformats.org/officeDocument/2006/relationships/image" Target="../media/image116.png"/><Relationship Id="rId7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Relationship Id="rId5" Type="http://schemas.openxmlformats.org/officeDocument/2006/relationships/image" Target="../media/image11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4.png"/><Relationship Id="rId4" Type="http://schemas.openxmlformats.org/officeDocument/2006/relationships/image" Target="../media/image1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4.png"/><Relationship Id="rId4" Type="http://schemas.openxmlformats.org/officeDocument/2006/relationships/image" Target="../media/image1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3.png"/><Relationship Id="rId4" Type="http://schemas.openxmlformats.org/officeDocument/2006/relationships/image" Target="../media/image121.png"/><Relationship Id="rId5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Relationship Id="rId5" Type="http://schemas.openxmlformats.org/officeDocument/2006/relationships/image" Target="../media/image12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550" y="891450"/>
            <a:ext cx="60960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48640" y="548640"/>
            <a:ext cx="845820" cy="845820"/>
          </a:xfrm>
          <a:prstGeom prst="rect">
            <a:avLst/>
          </a:prstGeom>
          <a:noFill/>
          <a:ln cap="flat" cmpd="sng" w="9525">
            <a:solidFill>
              <a:srgbClr val="8A8A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548640" y="1394460"/>
            <a:ext cx="845700" cy="845700"/>
          </a:xfrm>
          <a:prstGeom prst="rect">
            <a:avLst/>
          </a:prstGeom>
          <a:noFill/>
          <a:ln cap="flat" cmpd="sng" w="9525">
            <a:solidFill>
              <a:srgbClr val="8A8A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548640" y="2240280"/>
            <a:ext cx="845820" cy="845820"/>
          </a:xfrm>
          <a:prstGeom prst="rect">
            <a:avLst/>
          </a:prstGeom>
          <a:noFill/>
          <a:ln cap="flat" cmpd="sng" w="9525">
            <a:solidFill>
              <a:srgbClr val="8A8A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34" name="Google Shape;134;p25"/>
          <p:cNvGrpSpPr/>
          <p:nvPr/>
        </p:nvGrpSpPr>
        <p:grpSpPr>
          <a:xfrm>
            <a:off x="266700" y="537923"/>
            <a:ext cx="1501140" cy="15476"/>
            <a:chOff x="355600" y="717231"/>
            <a:chExt cx="2001520" cy="20635"/>
          </a:xfrm>
        </p:grpSpPr>
        <p:cxnSp>
          <p:nvCxnSpPr>
            <p:cNvPr id="135" name="Google Shape;135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8" name="Google Shape;138;p25"/>
          <p:cNvGrpSpPr/>
          <p:nvPr/>
        </p:nvGrpSpPr>
        <p:grpSpPr>
          <a:xfrm rot="5400000">
            <a:off x="651628" y="2727047"/>
            <a:ext cx="1501140" cy="15476"/>
            <a:chOff x="355600" y="717231"/>
            <a:chExt cx="2001520" cy="20635"/>
          </a:xfrm>
        </p:grpSpPr>
        <p:cxnSp>
          <p:nvCxnSpPr>
            <p:cNvPr id="139" name="Google Shape;139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2" name="Google Shape;142;p25"/>
          <p:cNvGrpSpPr/>
          <p:nvPr/>
        </p:nvGrpSpPr>
        <p:grpSpPr>
          <a:xfrm rot="5400000">
            <a:off x="-194193" y="2731034"/>
            <a:ext cx="1501140" cy="15476"/>
            <a:chOff x="355600" y="717231"/>
            <a:chExt cx="2001520" cy="20635"/>
          </a:xfrm>
        </p:grpSpPr>
        <p:cxnSp>
          <p:nvCxnSpPr>
            <p:cNvPr id="143" name="Google Shape;143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6" name="Google Shape;146;p25"/>
          <p:cNvGrpSpPr/>
          <p:nvPr/>
        </p:nvGrpSpPr>
        <p:grpSpPr>
          <a:xfrm rot="5400000">
            <a:off x="-194194" y="1683593"/>
            <a:ext cx="1501140" cy="15476"/>
            <a:chOff x="355600" y="717231"/>
            <a:chExt cx="2001520" cy="20635"/>
          </a:xfrm>
        </p:grpSpPr>
        <p:cxnSp>
          <p:nvCxnSpPr>
            <p:cNvPr id="147" name="Google Shape;147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0" name="Google Shape;150;p25"/>
          <p:cNvGrpSpPr/>
          <p:nvPr/>
        </p:nvGrpSpPr>
        <p:grpSpPr>
          <a:xfrm rot="5400000">
            <a:off x="-194194" y="636152"/>
            <a:ext cx="1501140" cy="15476"/>
            <a:chOff x="355600" y="717231"/>
            <a:chExt cx="2001520" cy="20635"/>
          </a:xfrm>
        </p:grpSpPr>
        <p:cxnSp>
          <p:nvCxnSpPr>
            <p:cNvPr id="151" name="Google Shape;151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4" name="Google Shape;154;p25"/>
          <p:cNvGrpSpPr/>
          <p:nvPr/>
        </p:nvGrpSpPr>
        <p:grpSpPr>
          <a:xfrm rot="5400000">
            <a:off x="651391" y="963811"/>
            <a:ext cx="1501140" cy="15476"/>
            <a:chOff x="355600" y="717231"/>
            <a:chExt cx="2001520" cy="20635"/>
          </a:xfrm>
        </p:grpSpPr>
        <p:cxnSp>
          <p:nvCxnSpPr>
            <p:cNvPr id="155" name="Google Shape;155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5"/>
          <p:cNvGrpSpPr/>
          <p:nvPr/>
        </p:nvGrpSpPr>
        <p:grpSpPr>
          <a:xfrm rot="5400000">
            <a:off x="651864" y="1935939"/>
            <a:ext cx="1501140" cy="15476"/>
            <a:chOff x="355600" y="717231"/>
            <a:chExt cx="2001520" cy="20635"/>
          </a:xfrm>
        </p:grpSpPr>
        <p:cxnSp>
          <p:nvCxnSpPr>
            <p:cNvPr id="159" name="Google Shape;159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905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2" name="Google Shape;162;p25"/>
          <p:cNvGrpSpPr/>
          <p:nvPr/>
        </p:nvGrpSpPr>
        <p:grpSpPr>
          <a:xfrm>
            <a:off x="357077" y="3070623"/>
            <a:ext cx="1501140" cy="15476"/>
            <a:chOff x="355600" y="717231"/>
            <a:chExt cx="2001520" cy="20635"/>
          </a:xfrm>
        </p:grpSpPr>
        <p:cxnSp>
          <p:nvCxnSpPr>
            <p:cNvPr id="163" name="Google Shape;163;p25"/>
            <p:cNvCxnSpPr/>
            <p:nvPr/>
          </p:nvCxnSpPr>
          <p:spPr>
            <a:xfrm>
              <a:off x="355600" y="725168"/>
              <a:ext cx="2001520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5"/>
            <p:cNvCxnSpPr/>
            <p:nvPr/>
          </p:nvCxnSpPr>
          <p:spPr>
            <a:xfrm>
              <a:off x="563623" y="737866"/>
              <a:ext cx="1463554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5"/>
            <p:cNvCxnSpPr/>
            <p:nvPr/>
          </p:nvCxnSpPr>
          <p:spPr>
            <a:xfrm>
              <a:off x="624583" y="717231"/>
              <a:ext cx="1463554" cy="0"/>
            </a:xfrm>
            <a:prstGeom prst="straightConnector1">
              <a:avLst/>
            </a:prstGeom>
            <a:noFill/>
            <a:ln cap="flat" cmpd="sng" w="12700">
              <a:solidFill>
                <a:srgbClr val="8A8A8A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66" name="Google Shape;166;p25"/>
          <p:cNvCxnSpPr/>
          <p:nvPr/>
        </p:nvCxnSpPr>
        <p:spPr>
          <a:xfrm>
            <a:off x="422717" y="1381957"/>
            <a:ext cx="1058420" cy="0"/>
          </a:xfrm>
          <a:prstGeom prst="straightConnector1">
            <a:avLst/>
          </a:prstGeom>
          <a:noFill/>
          <a:ln cap="flat" cmpd="sng" w="12700">
            <a:solidFill>
              <a:srgbClr val="8A8A8A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25"/>
          <p:cNvCxnSpPr/>
          <p:nvPr/>
        </p:nvCxnSpPr>
        <p:spPr>
          <a:xfrm>
            <a:off x="467374" y="1391481"/>
            <a:ext cx="977252" cy="0"/>
          </a:xfrm>
          <a:prstGeom prst="straightConnector1">
            <a:avLst/>
          </a:prstGeom>
          <a:noFill/>
          <a:ln cap="flat" cmpd="sng" w="12700">
            <a:solidFill>
              <a:srgbClr val="8A8A8A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" name="Google Shape;168;p25"/>
          <p:cNvCxnSpPr/>
          <p:nvPr/>
        </p:nvCxnSpPr>
        <p:spPr>
          <a:xfrm>
            <a:off x="513094" y="1381212"/>
            <a:ext cx="931500" cy="0"/>
          </a:xfrm>
          <a:prstGeom prst="straightConnector1">
            <a:avLst/>
          </a:prstGeom>
          <a:noFill/>
          <a:ln cap="flat" cmpd="sng" w="12700">
            <a:solidFill>
              <a:srgbClr val="8A8A8A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548638" y="2244807"/>
            <a:ext cx="931532" cy="0"/>
          </a:xfrm>
          <a:prstGeom prst="straightConnector1">
            <a:avLst/>
          </a:prstGeom>
          <a:noFill/>
          <a:ln cap="flat" cmpd="sng" w="12700">
            <a:solidFill>
              <a:srgbClr val="8A8A8A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422717" y="2246128"/>
            <a:ext cx="931500" cy="0"/>
          </a:xfrm>
          <a:prstGeom prst="straightConnector1">
            <a:avLst/>
          </a:prstGeom>
          <a:noFill/>
          <a:ln cap="flat" cmpd="sng" w="12700">
            <a:solidFill>
              <a:srgbClr val="7F7F7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25"/>
          <p:cNvSpPr txBox="1"/>
          <p:nvPr/>
        </p:nvSpPr>
        <p:spPr>
          <a:xfrm>
            <a:off x="659944" y="628582"/>
            <a:ext cx="631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파</a:t>
            </a:r>
            <a:endParaRPr sz="600"/>
          </a:p>
        </p:txBody>
      </p:sp>
      <p:sp>
        <p:nvSpPr>
          <p:cNvPr id="172" name="Google Shape;172;p25"/>
          <p:cNvSpPr txBox="1"/>
          <p:nvPr/>
        </p:nvSpPr>
        <p:spPr>
          <a:xfrm>
            <a:off x="659944" y="1466131"/>
            <a:ext cx="631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이</a:t>
            </a:r>
            <a:endParaRPr sz="700"/>
          </a:p>
        </p:txBody>
      </p:sp>
      <p:sp>
        <p:nvSpPr>
          <p:cNvPr id="173" name="Google Shape;173;p25"/>
          <p:cNvSpPr txBox="1"/>
          <p:nvPr/>
        </p:nvSpPr>
        <p:spPr>
          <a:xfrm>
            <a:off x="659944" y="2303681"/>
            <a:ext cx="631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널</a:t>
            </a:r>
            <a:endParaRPr sz="700"/>
          </a:p>
        </p:txBody>
      </p:sp>
      <p:sp>
        <p:nvSpPr>
          <p:cNvPr id="174" name="Google Shape;174;p25"/>
          <p:cNvSpPr txBox="1"/>
          <p:nvPr/>
        </p:nvSpPr>
        <p:spPr>
          <a:xfrm>
            <a:off x="1767850" y="506675"/>
            <a:ext cx="69666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오피스 그룹웨어 프로젝트</a:t>
            </a:r>
            <a:endParaRPr sz="44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4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WeCanvas </a:t>
            </a:r>
            <a:endParaRPr b="1" i="1" sz="44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(위캔버스)</a:t>
            </a:r>
            <a:endParaRPr sz="22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1767850" y="30038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팀명 : Kkakdugi (깍두기)</a:t>
            </a:r>
            <a:endParaRPr b="1" sz="21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858225" y="3489350"/>
            <a:ext cx="62121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팀원 </a:t>
            </a:r>
            <a:r>
              <a:rPr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김태훈</a:t>
            </a:r>
            <a:endParaRPr sz="16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김선효 </a:t>
            </a:r>
            <a:endParaRPr sz="16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김현영</a:t>
            </a:r>
            <a:endParaRPr sz="16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김은아</a:t>
            </a:r>
            <a:endParaRPr sz="16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권민지</a:t>
            </a:r>
            <a:endParaRPr sz="16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39648">
            <a:off x="7345610" y="1699387"/>
            <a:ext cx="1986881" cy="174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98175" y="2927675"/>
            <a:ext cx="3384608" cy="25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2700" y="4351788"/>
            <a:ext cx="26289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1" y="0"/>
            <a:ext cx="1658700" cy="5143500"/>
          </a:xfrm>
          <a:prstGeom prst="rtTriangl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8" name="Google Shape;358;p34"/>
          <p:cNvSpPr/>
          <p:nvPr/>
        </p:nvSpPr>
        <p:spPr>
          <a:xfrm flipH="1">
            <a:off x="0" y="3197741"/>
            <a:ext cx="9144000" cy="1961700"/>
          </a:xfrm>
          <a:prstGeom prst="rtTriangle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4721275" y="291325"/>
            <a:ext cx="40395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3</a:t>
            </a:r>
            <a:r>
              <a:rPr b="1" lang="ko" sz="18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1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</a:t>
            </a: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및 개발 일정</a:t>
            </a:r>
            <a:endParaRPr sz="1100"/>
          </a:p>
        </p:txBody>
      </p:sp>
      <p:sp>
        <p:nvSpPr>
          <p:cNvPr id="360" name="Google Shape;360;p34"/>
          <p:cNvSpPr/>
          <p:nvPr/>
        </p:nvSpPr>
        <p:spPr>
          <a:xfrm>
            <a:off x="5128260" y="283713"/>
            <a:ext cx="3822600" cy="1011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/>
        </p:nvSpPr>
        <p:spPr>
          <a:xfrm>
            <a:off x="160027" y="99050"/>
            <a:ext cx="94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967740" y="99060"/>
            <a:ext cx="372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DataBase</a:t>
            </a:r>
            <a:endParaRPr sz="1100"/>
          </a:p>
        </p:txBody>
      </p:sp>
      <p:cxnSp>
        <p:nvCxnSpPr>
          <p:cNvPr id="367" name="Google Shape;367;p35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35"/>
          <p:cNvSpPr/>
          <p:nvPr/>
        </p:nvSpPr>
        <p:spPr>
          <a:xfrm>
            <a:off x="243840" y="3778692"/>
            <a:ext cx="2688972" cy="825871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812527" y="4053150"/>
            <a:ext cx="155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요구사항 정의서</a:t>
            </a:r>
            <a:endParaRPr sz="1100"/>
          </a:p>
        </p:txBody>
      </p:sp>
      <p:sp>
        <p:nvSpPr>
          <p:cNvPr id="370" name="Google Shape;370;p35"/>
          <p:cNvSpPr/>
          <p:nvPr/>
        </p:nvSpPr>
        <p:spPr>
          <a:xfrm>
            <a:off x="3213160" y="3778692"/>
            <a:ext cx="2688972" cy="825871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3781832" y="4041638"/>
            <a:ext cx="155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Entity 정의서</a:t>
            </a:r>
            <a:endParaRPr sz="1100"/>
          </a:p>
        </p:txBody>
      </p:sp>
      <p:sp>
        <p:nvSpPr>
          <p:cNvPr id="372" name="Google Shape;372;p35"/>
          <p:cNvSpPr/>
          <p:nvPr/>
        </p:nvSpPr>
        <p:spPr>
          <a:xfrm>
            <a:off x="6267788" y="362304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6823078" y="4053150"/>
            <a:ext cx="146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/>
              </a:rPr>
              <a:t>Table 기술서</a:t>
            </a:r>
            <a:endParaRPr sz="1100"/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1175" y="-1667475"/>
            <a:ext cx="5438376" cy="52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4125" y="-425247"/>
            <a:ext cx="4882725" cy="380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/>
        </p:nvSpPr>
        <p:spPr>
          <a:xfrm>
            <a:off x="160025" y="99050"/>
            <a:ext cx="73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967754" y="99050"/>
            <a:ext cx="306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DataBase</a:t>
            </a:r>
            <a:endParaRPr sz="2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382" name="Google Shape;382;p36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36"/>
          <p:cNvSpPr/>
          <p:nvPr/>
        </p:nvSpPr>
        <p:spPr>
          <a:xfrm>
            <a:off x="4901576" y="97634"/>
            <a:ext cx="4147200" cy="423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5028396" y="66850"/>
            <a:ext cx="3893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u="sng">
                <a:solidFill>
                  <a:schemeClr val="hlink"/>
                </a:solidFill>
                <a:hlinkClick r:id="rId3"/>
              </a:rPr>
              <a:t>ERD 다이어그램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4">
            <a:alphaModFix/>
          </a:blip>
          <a:srcRect b="-970" l="1270" r="-1270" t="970"/>
          <a:stretch/>
        </p:blipFill>
        <p:spPr>
          <a:xfrm>
            <a:off x="-2607600" y="-291037"/>
            <a:ext cx="12763326" cy="61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/>
        </p:nvSpPr>
        <p:spPr>
          <a:xfrm>
            <a:off x="160026" y="99050"/>
            <a:ext cx="765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967749" y="99050"/>
            <a:ext cx="55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</a:t>
            </a:r>
            <a:r>
              <a:rPr lang="ko" sz="27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유스케이스 다이어그램</a:t>
            </a:r>
            <a:endParaRPr sz="1100"/>
          </a:p>
        </p:txBody>
      </p:sp>
      <p:cxnSp>
        <p:nvCxnSpPr>
          <p:cNvPr id="396" name="Google Shape;396;p38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38"/>
          <p:cNvSpPr/>
          <p:nvPr/>
        </p:nvSpPr>
        <p:spPr>
          <a:xfrm>
            <a:off x="5862234" y="116327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398" name="Google Shape;398;p38"/>
          <p:cNvGrpSpPr/>
          <p:nvPr/>
        </p:nvGrpSpPr>
        <p:grpSpPr>
          <a:xfrm>
            <a:off x="5968875" y="940146"/>
            <a:ext cx="2475675" cy="1108195"/>
            <a:chOff x="4426405" y="4736824"/>
            <a:chExt cx="3300900" cy="1214993"/>
          </a:xfrm>
        </p:grpSpPr>
        <p:sp>
          <p:nvSpPr>
            <p:cNvPr id="399" name="Google Shape;399;p38"/>
            <p:cNvSpPr txBox="1"/>
            <p:nvPr/>
          </p:nvSpPr>
          <p:spPr>
            <a:xfrm>
              <a:off x="5177444" y="5622717"/>
              <a:ext cx="1798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김선효</a:t>
              </a:r>
              <a:endParaRPr sz="1100"/>
            </a:p>
          </p:txBody>
        </p:sp>
        <p:sp>
          <p:nvSpPr>
            <p:cNvPr id="400" name="Google Shape;400;p38"/>
            <p:cNvSpPr txBox="1"/>
            <p:nvPr/>
          </p:nvSpPr>
          <p:spPr>
            <a:xfrm>
              <a:off x="4426405" y="4736824"/>
              <a:ext cx="3300900" cy="8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커뮤니티, 자료실, 메신저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01" name="Google Shape;401;p38"/>
          <p:cNvSpPr txBox="1"/>
          <p:nvPr/>
        </p:nvSpPr>
        <p:spPr>
          <a:xfrm>
            <a:off x="5671265" y="4685357"/>
            <a:ext cx="3070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25" y="762000"/>
            <a:ext cx="8116124" cy="41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000" y="2286241"/>
            <a:ext cx="2277341" cy="233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160026" y="99050"/>
            <a:ext cx="765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967749" y="99050"/>
            <a:ext cx="55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</a:t>
            </a:r>
            <a:r>
              <a:rPr lang="ko" sz="27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유스케이스 다이어그램</a:t>
            </a:r>
            <a:endParaRPr sz="1100"/>
          </a:p>
        </p:txBody>
      </p:sp>
      <p:cxnSp>
        <p:nvCxnSpPr>
          <p:cNvPr id="410" name="Google Shape;410;p3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39"/>
          <p:cNvSpPr/>
          <p:nvPr/>
        </p:nvSpPr>
        <p:spPr>
          <a:xfrm>
            <a:off x="5862234" y="116327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12" name="Google Shape;412;p39"/>
          <p:cNvGrpSpPr/>
          <p:nvPr/>
        </p:nvGrpSpPr>
        <p:grpSpPr>
          <a:xfrm>
            <a:off x="5968838" y="989696"/>
            <a:ext cx="2475675" cy="1069457"/>
            <a:chOff x="4426355" y="4791150"/>
            <a:chExt cx="3300900" cy="1172522"/>
          </a:xfrm>
        </p:grpSpPr>
        <p:sp>
          <p:nvSpPr>
            <p:cNvPr id="413" name="Google Shape;413;p39"/>
            <p:cNvSpPr txBox="1"/>
            <p:nvPr/>
          </p:nvSpPr>
          <p:spPr>
            <a:xfrm>
              <a:off x="5177410" y="5634572"/>
              <a:ext cx="1798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김현영</a:t>
              </a:r>
              <a:endParaRPr sz="1100"/>
            </a:p>
          </p:txBody>
        </p:sp>
        <p:sp>
          <p:nvSpPr>
            <p:cNvPr id="414" name="Google Shape;414;p39"/>
            <p:cNvSpPr txBox="1"/>
            <p:nvPr/>
          </p:nvSpPr>
          <p:spPr>
            <a:xfrm>
              <a:off x="4426355" y="4791150"/>
              <a:ext cx="3300900" cy="8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회원, 관리자, 설문, 팝업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15" name="Google Shape;415;p39"/>
          <p:cNvSpPr txBox="1"/>
          <p:nvPr/>
        </p:nvSpPr>
        <p:spPr>
          <a:xfrm>
            <a:off x="5671265" y="4685357"/>
            <a:ext cx="3070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50" y="-248675"/>
            <a:ext cx="8211975" cy="69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525" y="2220225"/>
            <a:ext cx="1632325" cy="25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/>
        </p:nvSpPr>
        <p:spPr>
          <a:xfrm>
            <a:off x="160026" y="99050"/>
            <a:ext cx="765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967749" y="99050"/>
            <a:ext cx="55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</a:t>
            </a:r>
            <a:r>
              <a:rPr lang="ko" sz="27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유스케이스 다이어그램</a:t>
            </a:r>
            <a:endParaRPr sz="1100"/>
          </a:p>
        </p:txBody>
      </p:sp>
      <p:cxnSp>
        <p:nvCxnSpPr>
          <p:cNvPr id="424" name="Google Shape;424;p4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p40"/>
          <p:cNvSpPr/>
          <p:nvPr/>
        </p:nvSpPr>
        <p:spPr>
          <a:xfrm>
            <a:off x="5862234" y="116327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26" name="Google Shape;426;p40"/>
          <p:cNvGrpSpPr/>
          <p:nvPr/>
        </p:nvGrpSpPr>
        <p:grpSpPr>
          <a:xfrm>
            <a:off x="5968863" y="1224121"/>
            <a:ext cx="2475675" cy="738807"/>
            <a:chOff x="4426389" y="5048166"/>
            <a:chExt cx="3300900" cy="810007"/>
          </a:xfrm>
        </p:grpSpPr>
        <p:sp>
          <p:nvSpPr>
            <p:cNvPr id="427" name="Google Shape;427;p40"/>
            <p:cNvSpPr txBox="1"/>
            <p:nvPr/>
          </p:nvSpPr>
          <p:spPr>
            <a:xfrm>
              <a:off x="5177444" y="5529073"/>
              <a:ext cx="1798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김태훈</a:t>
              </a:r>
              <a:endParaRPr sz="1100"/>
            </a:p>
          </p:txBody>
        </p:sp>
        <p:sp>
          <p:nvSpPr>
            <p:cNvPr id="428" name="Google Shape;428;p40"/>
            <p:cNvSpPr txBox="1"/>
            <p:nvPr/>
          </p:nvSpPr>
          <p:spPr>
            <a:xfrm>
              <a:off x="4426389" y="5048166"/>
              <a:ext cx="33009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일정, 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29" name="Google Shape;429;p40"/>
          <p:cNvSpPr txBox="1"/>
          <p:nvPr/>
        </p:nvSpPr>
        <p:spPr>
          <a:xfrm>
            <a:off x="5671265" y="4685357"/>
            <a:ext cx="3070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9750"/>
            <a:ext cx="9373774" cy="723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538" y="1109425"/>
            <a:ext cx="2019850" cy="31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/>
        </p:nvSpPr>
        <p:spPr>
          <a:xfrm>
            <a:off x="160026" y="99050"/>
            <a:ext cx="765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967749" y="99050"/>
            <a:ext cx="55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</a:t>
            </a:r>
            <a:r>
              <a:rPr lang="ko" sz="27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유스케이스 다이어그램</a:t>
            </a:r>
            <a:endParaRPr sz="1100"/>
          </a:p>
        </p:txBody>
      </p:sp>
      <p:cxnSp>
        <p:nvCxnSpPr>
          <p:cNvPr id="438" name="Google Shape;438;p4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9" name="Google Shape;439;p41"/>
          <p:cNvSpPr/>
          <p:nvPr/>
        </p:nvSpPr>
        <p:spPr>
          <a:xfrm>
            <a:off x="5862234" y="116327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40" name="Google Shape;440;p41"/>
          <p:cNvGrpSpPr/>
          <p:nvPr/>
        </p:nvGrpSpPr>
        <p:grpSpPr>
          <a:xfrm>
            <a:off x="5782425" y="1298150"/>
            <a:ext cx="2848500" cy="738804"/>
            <a:chOff x="4177805" y="5129329"/>
            <a:chExt cx="3798000" cy="810003"/>
          </a:xfrm>
        </p:grpSpPr>
        <p:sp>
          <p:nvSpPr>
            <p:cNvPr id="441" name="Google Shape;441;p41"/>
            <p:cNvSpPr txBox="1"/>
            <p:nvPr/>
          </p:nvSpPr>
          <p:spPr>
            <a:xfrm>
              <a:off x="5177410" y="5610232"/>
              <a:ext cx="1798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김은아</a:t>
              </a:r>
              <a:endParaRPr sz="1100"/>
            </a:p>
          </p:txBody>
        </p:sp>
        <p:sp>
          <p:nvSpPr>
            <p:cNvPr id="442" name="Google Shape;442;p41"/>
            <p:cNvSpPr txBox="1"/>
            <p:nvPr/>
          </p:nvSpPr>
          <p:spPr>
            <a:xfrm>
              <a:off x="4177805" y="5129329"/>
              <a:ext cx="37980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근태관리, 전자결제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43" name="Google Shape;443;p41"/>
          <p:cNvSpPr txBox="1"/>
          <p:nvPr/>
        </p:nvSpPr>
        <p:spPr>
          <a:xfrm>
            <a:off x="5671265" y="4685357"/>
            <a:ext cx="3070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44" name="Google Shape;4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50" y="99050"/>
            <a:ext cx="8375199" cy="57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498" y="1443379"/>
            <a:ext cx="1687076" cy="234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/>
        </p:nvSpPr>
        <p:spPr>
          <a:xfrm>
            <a:off x="160026" y="99050"/>
            <a:ext cx="765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967749" y="99050"/>
            <a:ext cx="55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- </a:t>
            </a:r>
            <a:r>
              <a:rPr lang="ko" sz="27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유스케이스 다이어그램</a:t>
            </a:r>
            <a:endParaRPr sz="1100"/>
          </a:p>
        </p:txBody>
      </p:sp>
      <p:cxnSp>
        <p:nvCxnSpPr>
          <p:cNvPr id="452" name="Google Shape;452;p4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42"/>
          <p:cNvSpPr/>
          <p:nvPr/>
        </p:nvSpPr>
        <p:spPr>
          <a:xfrm>
            <a:off x="5862234" y="116327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54" name="Google Shape;454;p42"/>
          <p:cNvGrpSpPr/>
          <p:nvPr/>
        </p:nvGrpSpPr>
        <p:grpSpPr>
          <a:xfrm>
            <a:off x="6020675" y="1189521"/>
            <a:ext cx="2475675" cy="773407"/>
            <a:chOff x="4495472" y="5010232"/>
            <a:chExt cx="3300900" cy="847941"/>
          </a:xfrm>
        </p:grpSpPr>
        <p:sp>
          <p:nvSpPr>
            <p:cNvPr id="455" name="Google Shape;455;p42"/>
            <p:cNvSpPr txBox="1"/>
            <p:nvPr/>
          </p:nvSpPr>
          <p:spPr>
            <a:xfrm>
              <a:off x="5177444" y="5529073"/>
              <a:ext cx="1798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권민지</a:t>
              </a:r>
              <a:endParaRPr sz="1100"/>
            </a:p>
          </p:txBody>
        </p:sp>
        <p:sp>
          <p:nvSpPr>
            <p:cNvPr id="456" name="Google Shape;456;p42"/>
            <p:cNvSpPr txBox="1"/>
            <p:nvPr/>
          </p:nvSpPr>
          <p:spPr>
            <a:xfrm>
              <a:off x="4495472" y="5010232"/>
              <a:ext cx="33009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전사공지, 식단표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57" name="Google Shape;457;p42"/>
          <p:cNvSpPr txBox="1"/>
          <p:nvPr/>
        </p:nvSpPr>
        <p:spPr>
          <a:xfrm>
            <a:off x="5671265" y="4685357"/>
            <a:ext cx="3070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00" y="940150"/>
            <a:ext cx="5366465" cy="410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815" y="2293971"/>
            <a:ext cx="2391386" cy="239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/>
        </p:nvSpPr>
        <p:spPr>
          <a:xfrm>
            <a:off x="160025" y="99050"/>
            <a:ext cx="76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967740" y="99060"/>
            <a:ext cx="287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개발 일정</a:t>
            </a:r>
            <a:endParaRPr sz="1100"/>
          </a:p>
        </p:txBody>
      </p:sp>
      <p:cxnSp>
        <p:nvCxnSpPr>
          <p:cNvPr id="466" name="Google Shape;466;p43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7" name="Google Shape;467;p43"/>
          <p:cNvSpPr/>
          <p:nvPr/>
        </p:nvSpPr>
        <p:spPr>
          <a:xfrm rot="8100000">
            <a:off x="1068055" y="1448040"/>
            <a:ext cx="903455" cy="903455"/>
          </a:xfrm>
          <a:prstGeom prst="teardrop">
            <a:avLst>
              <a:gd fmla="val 150632" name="adj"/>
            </a:avLst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68" name="Google Shape;468;p43"/>
          <p:cNvGrpSpPr/>
          <p:nvPr/>
        </p:nvGrpSpPr>
        <p:grpSpPr>
          <a:xfrm>
            <a:off x="0" y="2695430"/>
            <a:ext cx="9144000" cy="453027"/>
            <a:chOff x="0" y="3059349"/>
            <a:chExt cx="14922235" cy="739302"/>
          </a:xfrm>
        </p:grpSpPr>
        <p:cxnSp>
          <p:nvCxnSpPr>
            <p:cNvPr id="469" name="Google Shape;469;p43"/>
            <p:cNvCxnSpPr/>
            <p:nvPr/>
          </p:nvCxnSpPr>
          <p:spPr>
            <a:xfrm>
              <a:off x="0" y="3429000"/>
              <a:ext cx="14922235" cy="0"/>
            </a:xfrm>
            <a:prstGeom prst="straightConnector1">
              <a:avLst/>
            </a:prstGeom>
            <a:noFill/>
            <a:ln cap="flat" cmpd="sng" w="127000">
              <a:solidFill>
                <a:srgbClr val="8A8A8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43"/>
            <p:cNvCxnSpPr/>
            <p:nvPr/>
          </p:nvCxnSpPr>
          <p:spPr>
            <a:xfrm>
              <a:off x="0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43"/>
            <p:cNvCxnSpPr/>
            <p:nvPr/>
          </p:nvCxnSpPr>
          <p:spPr>
            <a:xfrm>
              <a:off x="2487039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43"/>
            <p:cNvCxnSpPr/>
            <p:nvPr/>
          </p:nvCxnSpPr>
          <p:spPr>
            <a:xfrm>
              <a:off x="4974078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" name="Google Shape;473;p43"/>
            <p:cNvCxnSpPr/>
            <p:nvPr/>
          </p:nvCxnSpPr>
          <p:spPr>
            <a:xfrm>
              <a:off x="7461117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43"/>
            <p:cNvCxnSpPr/>
            <p:nvPr/>
          </p:nvCxnSpPr>
          <p:spPr>
            <a:xfrm>
              <a:off x="9948156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43"/>
            <p:cNvCxnSpPr/>
            <p:nvPr/>
          </p:nvCxnSpPr>
          <p:spPr>
            <a:xfrm>
              <a:off x="12435195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43"/>
            <p:cNvCxnSpPr/>
            <p:nvPr/>
          </p:nvCxnSpPr>
          <p:spPr>
            <a:xfrm>
              <a:off x="14922234" y="3059349"/>
              <a:ext cx="0" cy="739302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7" name="Google Shape;477;p43"/>
          <p:cNvSpPr/>
          <p:nvPr/>
        </p:nvSpPr>
        <p:spPr>
          <a:xfrm flipH="1" rot="2700000">
            <a:off x="2596510" y="3532289"/>
            <a:ext cx="903258" cy="903258"/>
          </a:xfrm>
          <a:prstGeom prst="teardrop">
            <a:avLst>
              <a:gd fmla="val 150632" name="adj"/>
            </a:avLst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8" name="Google Shape;478;p43"/>
          <p:cNvSpPr/>
          <p:nvPr/>
        </p:nvSpPr>
        <p:spPr>
          <a:xfrm flipH="1" rot="2700000">
            <a:off x="5644273" y="3500975"/>
            <a:ext cx="903455" cy="903455"/>
          </a:xfrm>
          <a:prstGeom prst="teardrop">
            <a:avLst>
              <a:gd fmla="val 150632" name="adj"/>
            </a:avLst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9" name="Google Shape;479;p43"/>
          <p:cNvSpPr/>
          <p:nvPr/>
        </p:nvSpPr>
        <p:spPr>
          <a:xfrm rot="8100000">
            <a:off x="4120273" y="1448039"/>
            <a:ext cx="903455" cy="903455"/>
          </a:xfrm>
          <a:prstGeom prst="teardrop">
            <a:avLst>
              <a:gd fmla="val 150632" name="adj"/>
            </a:avLst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80" name="Google Shape;480;p43"/>
          <p:cNvSpPr/>
          <p:nvPr/>
        </p:nvSpPr>
        <p:spPr>
          <a:xfrm rot="8100000">
            <a:off x="7172491" y="1448039"/>
            <a:ext cx="903455" cy="903455"/>
          </a:xfrm>
          <a:prstGeom prst="teardrop">
            <a:avLst>
              <a:gd fmla="val 150632" name="adj"/>
            </a:avLst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481" name="Google Shape;481;p43"/>
          <p:cNvGrpSpPr/>
          <p:nvPr/>
        </p:nvGrpSpPr>
        <p:grpSpPr>
          <a:xfrm>
            <a:off x="364858" y="3305455"/>
            <a:ext cx="2309850" cy="909370"/>
            <a:chOff x="5463671" y="5192049"/>
            <a:chExt cx="3079800" cy="1212494"/>
          </a:xfrm>
        </p:grpSpPr>
        <p:sp>
          <p:nvSpPr>
            <p:cNvPr id="482" name="Google Shape;482;p43"/>
            <p:cNvSpPr txBox="1"/>
            <p:nvPr/>
          </p:nvSpPr>
          <p:spPr>
            <a:xfrm>
              <a:off x="5463671" y="5696543"/>
              <a:ext cx="3079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프로젝트 사전 준비 및 주제 선정</a:t>
              </a:r>
              <a:endParaRPr sz="1100"/>
            </a:p>
          </p:txBody>
        </p:sp>
        <p:sp>
          <p:nvSpPr>
            <p:cNvPr id="483" name="Google Shape;483;p43"/>
            <p:cNvSpPr txBox="1"/>
            <p:nvPr/>
          </p:nvSpPr>
          <p:spPr>
            <a:xfrm>
              <a:off x="6278062" y="5192049"/>
              <a:ext cx="1377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0주차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484" name="Google Shape;484;p43"/>
          <p:cNvGrpSpPr/>
          <p:nvPr/>
        </p:nvGrpSpPr>
        <p:grpSpPr>
          <a:xfrm>
            <a:off x="2409266" y="1680479"/>
            <a:ext cx="1277775" cy="945471"/>
            <a:chOff x="5463700" y="5143915"/>
            <a:chExt cx="1703700" cy="1260629"/>
          </a:xfrm>
        </p:grpSpPr>
        <p:sp>
          <p:nvSpPr>
            <p:cNvPr id="485" name="Google Shape;485;p43"/>
            <p:cNvSpPr txBox="1"/>
            <p:nvPr/>
          </p:nvSpPr>
          <p:spPr>
            <a:xfrm>
              <a:off x="5463700" y="5696544"/>
              <a:ext cx="1703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기획보고서 작성</a:t>
              </a:r>
              <a:endParaRPr sz="1100"/>
            </a:p>
          </p:txBody>
        </p:sp>
        <p:sp>
          <p:nvSpPr>
            <p:cNvPr id="486" name="Google Shape;486;p43"/>
            <p:cNvSpPr txBox="1"/>
            <p:nvPr/>
          </p:nvSpPr>
          <p:spPr>
            <a:xfrm>
              <a:off x="5590012" y="5143915"/>
              <a:ext cx="1377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1주차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487" name="Google Shape;487;p43"/>
          <p:cNvGrpSpPr/>
          <p:nvPr/>
        </p:nvGrpSpPr>
        <p:grpSpPr>
          <a:xfrm>
            <a:off x="3666909" y="3275345"/>
            <a:ext cx="1810185" cy="969581"/>
            <a:chOff x="5389945" y="5111782"/>
            <a:chExt cx="1377300" cy="1292775"/>
          </a:xfrm>
        </p:grpSpPr>
        <p:sp>
          <p:nvSpPr>
            <p:cNvPr id="488" name="Google Shape;488;p43"/>
            <p:cNvSpPr txBox="1"/>
            <p:nvPr/>
          </p:nvSpPr>
          <p:spPr>
            <a:xfrm>
              <a:off x="5463681" y="5696557"/>
              <a:ext cx="1229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UI / DB 설계서 작성 및 구현</a:t>
              </a:r>
              <a:endParaRPr sz="1100"/>
            </a:p>
          </p:txBody>
        </p:sp>
        <p:sp>
          <p:nvSpPr>
            <p:cNvPr id="489" name="Google Shape;489;p43"/>
            <p:cNvSpPr txBox="1"/>
            <p:nvPr/>
          </p:nvSpPr>
          <p:spPr>
            <a:xfrm>
              <a:off x="5389945" y="5111782"/>
              <a:ext cx="1377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2 ~ 3주차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490" name="Google Shape;490;p43"/>
          <p:cNvGrpSpPr/>
          <p:nvPr/>
        </p:nvGrpSpPr>
        <p:grpSpPr>
          <a:xfrm>
            <a:off x="5256990" y="1656375"/>
            <a:ext cx="1682234" cy="969581"/>
            <a:chOff x="5389945" y="5111782"/>
            <a:chExt cx="1377300" cy="1292775"/>
          </a:xfrm>
        </p:grpSpPr>
        <p:sp>
          <p:nvSpPr>
            <p:cNvPr id="491" name="Google Shape;491;p43"/>
            <p:cNvSpPr txBox="1"/>
            <p:nvPr/>
          </p:nvSpPr>
          <p:spPr>
            <a:xfrm>
              <a:off x="5463681" y="5696557"/>
              <a:ext cx="1229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코드 구현 및 DB 연동</a:t>
              </a:r>
              <a:endParaRPr sz="1100"/>
            </a:p>
          </p:txBody>
        </p:sp>
        <p:sp>
          <p:nvSpPr>
            <p:cNvPr id="492" name="Google Shape;492;p43"/>
            <p:cNvSpPr txBox="1"/>
            <p:nvPr/>
          </p:nvSpPr>
          <p:spPr>
            <a:xfrm>
              <a:off x="5389945" y="5111782"/>
              <a:ext cx="1377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4 ~ 5주차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493" name="Google Shape;493;p43"/>
          <p:cNvGrpSpPr/>
          <p:nvPr/>
        </p:nvGrpSpPr>
        <p:grpSpPr>
          <a:xfrm>
            <a:off x="6624313" y="3218100"/>
            <a:ext cx="1999800" cy="1250825"/>
            <a:chOff x="5210744" y="5044595"/>
            <a:chExt cx="2666400" cy="1667767"/>
          </a:xfrm>
        </p:grpSpPr>
        <p:sp>
          <p:nvSpPr>
            <p:cNvPr id="494" name="Google Shape;494;p43"/>
            <p:cNvSpPr txBox="1"/>
            <p:nvPr/>
          </p:nvSpPr>
          <p:spPr>
            <a:xfrm>
              <a:off x="5210744" y="5696562"/>
              <a:ext cx="2666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최종 점검 및 보수</a:t>
              </a:r>
              <a:endParaRPr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최종 보고서 작성</a:t>
              </a:r>
              <a:endParaRPr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시연</a:t>
              </a:r>
              <a:endParaRPr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495" name="Google Shape;495;p43"/>
            <p:cNvSpPr txBox="1"/>
            <p:nvPr/>
          </p:nvSpPr>
          <p:spPr>
            <a:xfrm>
              <a:off x="5558594" y="5044595"/>
              <a:ext cx="1970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6 ~ 8주차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96" name="Google Shape;496;p43"/>
          <p:cNvSpPr/>
          <p:nvPr/>
        </p:nvSpPr>
        <p:spPr>
          <a:xfrm>
            <a:off x="487174" y="3250424"/>
            <a:ext cx="2065200" cy="909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2140783" y="1641918"/>
            <a:ext cx="18102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3611274" y="3218098"/>
            <a:ext cx="1921800" cy="9696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5137200" y="1553136"/>
            <a:ext cx="1921800" cy="9696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6624325" y="3218105"/>
            <a:ext cx="2065200" cy="12507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식물, 꽃, 분홍색, 하얀색이(가) 표시된 사진&#10;&#10;자동 생성된 설명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010" y="2952750"/>
            <a:ext cx="2458965" cy="205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209550" y="238125"/>
            <a:ext cx="4076700" cy="74295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723900" y="321050"/>
            <a:ext cx="106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300" u="none" cap="none" strike="noStrike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목차</a:t>
            </a:r>
            <a:endParaRPr sz="1100"/>
          </a:p>
        </p:txBody>
      </p:sp>
      <p:sp>
        <p:nvSpPr>
          <p:cNvPr id="187" name="Google Shape;187;p26"/>
          <p:cNvSpPr txBox="1"/>
          <p:nvPr/>
        </p:nvSpPr>
        <p:spPr>
          <a:xfrm>
            <a:off x="981075" y="1524000"/>
            <a:ext cx="381355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endParaRPr b="1" sz="33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981074" y="2159925"/>
            <a:ext cx="38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1" sz="33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981074" y="2795975"/>
            <a:ext cx="38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b="1" sz="33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118625" y="1587825"/>
            <a:ext cx="444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기획의도 및 </a:t>
            </a: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유사 프로그램 분석</a:t>
            </a:r>
            <a:endParaRPr sz="1100"/>
          </a:p>
        </p:txBody>
      </p:sp>
      <p:sp>
        <p:nvSpPr>
          <p:cNvPr id="191" name="Google Shape;191;p26"/>
          <p:cNvSpPr txBox="1"/>
          <p:nvPr/>
        </p:nvSpPr>
        <p:spPr>
          <a:xfrm>
            <a:off x="2118625" y="2240900"/>
            <a:ext cx="433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주요 기능 및 역할 분담</a:t>
            </a:r>
            <a:endParaRPr sz="1100"/>
          </a:p>
        </p:txBody>
      </p:sp>
      <p:sp>
        <p:nvSpPr>
          <p:cNvPr id="192" name="Google Shape;192;p26"/>
          <p:cNvSpPr txBox="1"/>
          <p:nvPr/>
        </p:nvSpPr>
        <p:spPr>
          <a:xfrm>
            <a:off x="2118625" y="2893963"/>
            <a:ext cx="3310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설계도 및 개발 일정</a:t>
            </a:r>
            <a:endParaRPr sz="1100"/>
          </a:p>
        </p:txBody>
      </p:sp>
      <p:sp>
        <p:nvSpPr>
          <p:cNvPr id="193" name="Google Shape;193;p26"/>
          <p:cNvSpPr txBox="1"/>
          <p:nvPr/>
        </p:nvSpPr>
        <p:spPr>
          <a:xfrm>
            <a:off x="981074" y="3480775"/>
            <a:ext cx="38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endParaRPr b="1" sz="33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118625" y="3569200"/>
            <a:ext cx="371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개발 환경 및 기술</a:t>
            </a:r>
            <a:endParaRPr sz="1100"/>
          </a:p>
        </p:txBody>
      </p:sp>
      <p:sp>
        <p:nvSpPr>
          <p:cNvPr id="195" name="Google Shape;195;p26"/>
          <p:cNvSpPr txBox="1"/>
          <p:nvPr/>
        </p:nvSpPr>
        <p:spPr>
          <a:xfrm>
            <a:off x="981074" y="4219350"/>
            <a:ext cx="38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endParaRPr b="1" sz="33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2118625" y="4288650"/>
            <a:ext cx="4958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 리뷰 및 시연 그리고 소감</a:t>
            </a:r>
            <a:endParaRPr sz="110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0" l="0" r="0" t="12793"/>
          <a:stretch/>
        </p:blipFill>
        <p:spPr>
          <a:xfrm>
            <a:off x="1715175" y="291425"/>
            <a:ext cx="2476500" cy="8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1" y="0"/>
            <a:ext cx="1658700" cy="5143500"/>
          </a:xfrm>
          <a:prstGeom prst="rtTriangl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6" name="Google Shape;506;p44"/>
          <p:cNvSpPr/>
          <p:nvPr/>
        </p:nvSpPr>
        <p:spPr>
          <a:xfrm flipH="1">
            <a:off x="0" y="3197741"/>
            <a:ext cx="9144000" cy="1961700"/>
          </a:xfrm>
          <a:prstGeom prst="rtTriangle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5647850" y="291325"/>
            <a:ext cx="31128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4</a:t>
            </a:r>
            <a:r>
              <a:rPr b="1" lang="ko" sz="18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1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개발 환경</a:t>
            </a: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및 </a:t>
            </a:r>
            <a:endParaRPr b="1" sz="27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기술</a:t>
            </a:r>
            <a:endParaRPr sz="1100"/>
          </a:p>
        </p:txBody>
      </p:sp>
      <p:sp>
        <p:nvSpPr>
          <p:cNvPr id="508" name="Google Shape;508;p44"/>
          <p:cNvSpPr/>
          <p:nvPr/>
        </p:nvSpPr>
        <p:spPr>
          <a:xfrm>
            <a:off x="5128260" y="283713"/>
            <a:ext cx="3822600" cy="1011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967740" y="99060"/>
            <a:ext cx="287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개발 환경 및 기술</a:t>
            </a:r>
            <a:endParaRPr b="1" sz="1100"/>
          </a:p>
        </p:txBody>
      </p:sp>
      <p:cxnSp>
        <p:nvCxnSpPr>
          <p:cNvPr id="515" name="Google Shape;515;p4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4572000" y="1240276"/>
            <a:ext cx="0" cy="3356100"/>
          </a:xfrm>
          <a:prstGeom prst="straightConnector1">
            <a:avLst/>
          </a:prstGeom>
          <a:noFill/>
          <a:ln cap="flat" cmpd="sng" w="762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7" name="Google Shape;5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00" y="-4267924"/>
            <a:ext cx="7365401" cy="9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/>
          <p:nvPr/>
        </p:nvSpPr>
        <p:spPr>
          <a:xfrm>
            <a:off x="1" y="0"/>
            <a:ext cx="1658700" cy="5143500"/>
          </a:xfrm>
          <a:prstGeom prst="rtTriangl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3" name="Google Shape;523;p46"/>
          <p:cNvSpPr/>
          <p:nvPr/>
        </p:nvSpPr>
        <p:spPr>
          <a:xfrm flipH="1">
            <a:off x="0" y="3197741"/>
            <a:ext cx="9144000" cy="1961700"/>
          </a:xfrm>
          <a:prstGeom prst="rtTriangle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5647850" y="291325"/>
            <a:ext cx="31128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5</a:t>
            </a:r>
            <a:r>
              <a:rPr b="1" lang="ko" sz="18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1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 리뷰</a:t>
            </a: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및 </a:t>
            </a:r>
            <a:endParaRPr b="1" sz="27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시연 그리고 소감</a:t>
            </a:r>
            <a:endParaRPr sz="1100"/>
          </a:p>
        </p:txBody>
      </p:sp>
      <p:sp>
        <p:nvSpPr>
          <p:cNvPr id="525" name="Google Shape;525;p46"/>
          <p:cNvSpPr/>
          <p:nvPr/>
        </p:nvSpPr>
        <p:spPr>
          <a:xfrm>
            <a:off x="5128260" y="283713"/>
            <a:ext cx="3822600" cy="1011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31" name="Google Shape;5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79125"/>
            <a:ext cx="7216476" cy="43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3" name="Google Shape;533;p47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개요 &lt;기능 상세 소개_김선효&gt;</a:t>
            </a:r>
            <a:endParaRPr b="1"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39" name="Google Shape;5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38" y="861075"/>
            <a:ext cx="8242326" cy="42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개요 &lt;기능 상세 소개_김선효&gt;</a:t>
            </a:r>
            <a:endParaRPr b="1"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15250"/>
            <a:ext cx="8320179" cy="42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49" name="Google Shape;549;p49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개요 &lt;기능 상세 소개_김선효&gt;</a:t>
            </a:r>
            <a:endParaRPr b="1"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5" name="Google Shape;555;p50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&lt;커뮤니티 게시판_김선효&gt;</a:t>
            </a:r>
            <a:endParaRPr b="1" sz="1100"/>
          </a:p>
        </p:txBody>
      </p:sp>
      <p:cxnSp>
        <p:nvCxnSpPr>
          <p:cNvPr id="556" name="Google Shape;556;p5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7" name="Google Shape;557;p50"/>
          <p:cNvSpPr/>
          <p:nvPr/>
        </p:nvSpPr>
        <p:spPr>
          <a:xfrm>
            <a:off x="643825" y="1054175"/>
            <a:ext cx="7556100" cy="354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0"/>
          <p:cNvSpPr txBox="1"/>
          <p:nvPr/>
        </p:nvSpPr>
        <p:spPr>
          <a:xfrm>
            <a:off x="891450" y="1167375"/>
            <a:ext cx="441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9" name="Google Shape;559;p50"/>
          <p:cNvSpPr txBox="1"/>
          <p:nvPr/>
        </p:nvSpPr>
        <p:spPr>
          <a:xfrm>
            <a:off x="919750" y="1719225"/>
            <a:ext cx="517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기존파일을 수정하지 않는 경우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기존파일을 모두 삭제하고 새로운 파일을 추가하는 경우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기존파일을 일부 삭제하고 새로운 파일을 추가하는 경우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기존파일이 존재하지 않고 새로운 파일을 추가하는 경우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967750" y="3961975"/>
            <a:ext cx="66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*기존 파일의 관리와 새로 추가된 파일의 관리를 구분하여 확인하고 처리하는 방향으로 로직을 구현했다.</a:t>
            </a:r>
            <a:endParaRPr b="1">
              <a:solidFill>
                <a:srgbClr val="38761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919750" y="1245200"/>
            <a:ext cx="472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entury Schoolbook"/>
                <a:ea typeface="Century Schoolbook"/>
                <a:cs typeface="Century Schoolbook"/>
                <a:sym typeface="Century Schoolbook"/>
              </a:rPr>
              <a:t>다중파일은 어떻게 수정해야 할까 ?</a:t>
            </a:r>
            <a:endParaRPr b="1" sz="19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7" name="Google Shape;567;p51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</a:t>
            </a: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커뮤니티 게시판</a:t>
            </a: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_김선효&gt;</a:t>
            </a:r>
            <a:endParaRPr b="1" sz="1100"/>
          </a:p>
        </p:txBody>
      </p:sp>
      <p:cxnSp>
        <p:nvCxnSpPr>
          <p:cNvPr id="568" name="Google Shape;568;p5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9" name="Google Shape;5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6742590" cy="4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58" y="736245"/>
            <a:ext cx="2535675" cy="15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1"/>
          <p:cNvCxnSpPr/>
          <p:nvPr/>
        </p:nvCxnSpPr>
        <p:spPr>
          <a:xfrm>
            <a:off x="615525" y="3247400"/>
            <a:ext cx="1846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1"/>
          <p:cNvCxnSpPr/>
          <p:nvPr/>
        </p:nvCxnSpPr>
        <p:spPr>
          <a:xfrm>
            <a:off x="2324400" y="2246600"/>
            <a:ext cx="1846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51"/>
          <p:cNvSpPr txBox="1"/>
          <p:nvPr/>
        </p:nvSpPr>
        <p:spPr>
          <a:xfrm>
            <a:off x="7011300" y="736250"/>
            <a:ext cx="20094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상세조회 페이지가 처음 로드 될 때 해당 게시글의 번호를 참조하고 있는 기존의 파일명을 조회하여 이미지 영역에는 이미지를 추가하고 파일명을 </a:t>
            </a:r>
            <a:r>
              <a:rPr b="1" i="1"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origin_files </a:t>
            </a: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배열에 담는다.  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74" name="Google Shape;5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525" y="736250"/>
            <a:ext cx="2103475" cy="163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1"/>
          <p:cNvSpPr txBox="1"/>
          <p:nvPr/>
        </p:nvSpPr>
        <p:spPr>
          <a:xfrm>
            <a:off x="117025" y="459950"/>
            <a:ext cx="321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communityBoardDetailView.jsp</a:t>
            </a:r>
            <a:endParaRPr b="1" sz="1100">
              <a:solidFill>
                <a:srgbClr val="0000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6" name="Google Shape;576;p51"/>
          <p:cNvSpPr txBox="1"/>
          <p:nvPr/>
        </p:nvSpPr>
        <p:spPr>
          <a:xfrm>
            <a:off x="1987100" y="3860825"/>
            <a:ext cx="334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*페이지가 수정모드로 전환될 때 기존 파일명들을 표시하기 위함</a:t>
            </a:r>
            <a:endParaRPr b="1" sz="12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48" y="762000"/>
            <a:ext cx="3343500" cy="264071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&lt;커뮤니티 게시판_김선효&gt;</a:t>
            </a:r>
            <a:endParaRPr b="1" sz="1100"/>
          </a:p>
        </p:txBody>
      </p:sp>
      <p:cxnSp>
        <p:nvCxnSpPr>
          <p:cNvPr id="584" name="Google Shape;584;p5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5" name="Google Shape;5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5" y="762000"/>
            <a:ext cx="5765180" cy="425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52"/>
          <p:cNvCxnSpPr/>
          <p:nvPr/>
        </p:nvCxnSpPr>
        <p:spPr>
          <a:xfrm>
            <a:off x="261775" y="3190800"/>
            <a:ext cx="1209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7" name="Google Shape;58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695" y="768220"/>
            <a:ext cx="2323850" cy="721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52"/>
          <p:cNvCxnSpPr/>
          <p:nvPr/>
        </p:nvCxnSpPr>
        <p:spPr>
          <a:xfrm>
            <a:off x="4395750" y="1208675"/>
            <a:ext cx="1209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9" name="Google Shape;58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700" y="1528650"/>
            <a:ext cx="2323850" cy="18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 txBox="1"/>
          <p:nvPr/>
        </p:nvSpPr>
        <p:spPr>
          <a:xfrm>
            <a:off x="4662500" y="2469175"/>
            <a:ext cx="87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기존파일</a:t>
            </a:r>
            <a:endParaRPr b="1" sz="700">
              <a:solidFill>
                <a:srgbClr val="0000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4662500" y="2649875"/>
            <a:ext cx="87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기존파일</a:t>
            </a:r>
            <a:endParaRPr b="1" sz="700">
              <a:solidFill>
                <a:srgbClr val="0000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2" name="Google Shape;592;p52"/>
          <p:cNvSpPr txBox="1"/>
          <p:nvPr/>
        </p:nvSpPr>
        <p:spPr>
          <a:xfrm>
            <a:off x="4662500" y="2850175"/>
            <a:ext cx="87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추가</a:t>
            </a:r>
            <a:r>
              <a:rPr b="1" lang="ko" sz="7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파일</a:t>
            </a:r>
            <a:endParaRPr b="1" sz="7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3" name="Google Shape;593;p52"/>
          <p:cNvSpPr txBox="1"/>
          <p:nvPr/>
        </p:nvSpPr>
        <p:spPr>
          <a:xfrm>
            <a:off x="4662500" y="3002575"/>
            <a:ext cx="87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추가파일</a:t>
            </a:r>
            <a:endParaRPr b="1" sz="7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4" name="Google Shape;594;p52"/>
          <p:cNvSpPr txBox="1"/>
          <p:nvPr/>
        </p:nvSpPr>
        <p:spPr>
          <a:xfrm>
            <a:off x="1987100" y="3860825"/>
            <a:ext cx="334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*새롭게 추가되는 파일은 </a:t>
            </a:r>
            <a:r>
              <a:rPr b="1" i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FileReader()</a:t>
            </a: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를 통해 읽어 들여 파일 목록에 파일명을 추가하고 </a:t>
            </a:r>
            <a:r>
              <a:rPr b="1" i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content_files </a:t>
            </a: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배열에 </a:t>
            </a: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담는다.</a:t>
            </a:r>
            <a:r>
              <a:rPr b="1" lang="ko" sz="12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endParaRPr b="1" sz="12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595" name="Google Shape;595;p52"/>
          <p:cNvCxnSpPr/>
          <p:nvPr/>
        </p:nvCxnSpPr>
        <p:spPr>
          <a:xfrm>
            <a:off x="5996600" y="2681450"/>
            <a:ext cx="304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2"/>
          <p:cNvCxnSpPr>
            <a:endCxn id="597" idx="0"/>
          </p:cNvCxnSpPr>
          <p:nvPr/>
        </p:nvCxnSpPr>
        <p:spPr>
          <a:xfrm flipH="1">
            <a:off x="7472300" y="2723900"/>
            <a:ext cx="90900" cy="92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2"/>
          <p:cNvSpPr txBox="1"/>
          <p:nvPr/>
        </p:nvSpPr>
        <p:spPr>
          <a:xfrm>
            <a:off x="5800550" y="3652400"/>
            <a:ext cx="33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8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배열에서 해당 파일을 삭제하기 위해 해당 값의 index를 구해 </a:t>
            </a:r>
            <a:r>
              <a:rPr b="1" i="1" lang="ko" sz="1200">
                <a:solidFill>
                  <a:srgbClr val="98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splice()</a:t>
            </a:r>
            <a:r>
              <a:rPr b="1" lang="ko" sz="1200">
                <a:solidFill>
                  <a:srgbClr val="98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함수로 삭제한다.</a:t>
            </a:r>
            <a:endParaRPr b="1" sz="1200">
              <a:solidFill>
                <a:srgbClr val="98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35375" y="472075"/>
            <a:ext cx="321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communityBoardDetailView.jsp</a:t>
            </a:r>
            <a:endParaRPr b="1" sz="1100">
              <a:solidFill>
                <a:srgbClr val="0000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&lt;커뮤니티 게시판_김선효&gt;</a:t>
            </a:r>
            <a:endParaRPr b="1" sz="1100"/>
          </a:p>
        </p:txBody>
      </p:sp>
      <p:cxnSp>
        <p:nvCxnSpPr>
          <p:cNvPr id="605" name="Google Shape;605;p5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6" name="Google Shape;6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175"/>
            <a:ext cx="4836501" cy="44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3"/>
          <p:cNvSpPr txBox="1"/>
          <p:nvPr/>
        </p:nvSpPr>
        <p:spPr>
          <a:xfrm>
            <a:off x="0" y="395875"/>
            <a:ext cx="321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communityBoardDetailView.jsp</a:t>
            </a:r>
            <a:endParaRPr b="1" sz="1100">
              <a:solidFill>
                <a:srgbClr val="0000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608" name="Google Shape;6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675" y="729175"/>
            <a:ext cx="4307500" cy="395586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3"/>
          <p:cNvSpPr txBox="1"/>
          <p:nvPr/>
        </p:nvSpPr>
        <p:spPr>
          <a:xfrm>
            <a:off x="1995150" y="3608225"/>
            <a:ext cx="245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 </a:t>
            </a:r>
            <a:r>
              <a:rPr b="1" lang="ko" sz="11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글의 업데이트 정보를 전달하기 전에 </a:t>
            </a:r>
            <a:r>
              <a:rPr b="1" lang="ko" sz="11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b="1" sz="11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기존파일의 상태를 확인하기 위한 ajax 통신이 먼저 이뤄진다. </a:t>
            </a:r>
            <a:endParaRPr b="1" sz="11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6505725" y="727100"/>
            <a:ext cx="263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* 기존파일 확인 통신에 문제가 없으면 새로 추가된 파일과 글 정보를 업데이트 하기 위한 ajax 통신을 실행</a:t>
            </a:r>
            <a:endParaRPr b="1" sz="11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1" y="0"/>
            <a:ext cx="1658679" cy="5143500"/>
          </a:xfrm>
          <a:prstGeom prst="rtTriangl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3" name="Google Shape;203;p27"/>
          <p:cNvSpPr/>
          <p:nvPr/>
        </p:nvSpPr>
        <p:spPr>
          <a:xfrm flipH="1">
            <a:off x="0" y="3197741"/>
            <a:ext cx="9144000" cy="1961707"/>
          </a:xfrm>
          <a:prstGeom prst="rtTriangle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316400" y="291325"/>
            <a:ext cx="5444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1</a:t>
            </a:r>
            <a:r>
              <a:rPr b="1" lang="ko" sz="18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1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기획의도 및 유사 프로그램 분석</a:t>
            </a:r>
            <a:endParaRPr sz="1100"/>
          </a:p>
        </p:txBody>
      </p:sp>
      <p:sp>
        <p:nvSpPr>
          <p:cNvPr id="205" name="Google Shape;205;p27"/>
          <p:cNvSpPr/>
          <p:nvPr/>
        </p:nvSpPr>
        <p:spPr>
          <a:xfrm>
            <a:off x="3506746" y="283725"/>
            <a:ext cx="5444100" cy="1011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&lt;커뮤니티 게시판_김선효&gt;</a:t>
            </a:r>
            <a:endParaRPr b="1" sz="1100"/>
          </a:p>
        </p:txBody>
      </p:sp>
      <p:cxnSp>
        <p:nvCxnSpPr>
          <p:cNvPr id="617" name="Google Shape;617;p5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8" name="Google Shape;6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" y="637200"/>
            <a:ext cx="6362182" cy="450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54"/>
          <p:cNvCxnSpPr/>
          <p:nvPr/>
        </p:nvCxnSpPr>
        <p:spPr>
          <a:xfrm>
            <a:off x="1634325" y="1110775"/>
            <a:ext cx="45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0" name="Google Shape;6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301" y="1110775"/>
            <a:ext cx="1989525" cy="154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54"/>
          <p:cNvCxnSpPr/>
          <p:nvPr/>
        </p:nvCxnSpPr>
        <p:spPr>
          <a:xfrm>
            <a:off x="6760425" y="2290675"/>
            <a:ext cx="1503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2" name="Google Shape;6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300" y="637200"/>
            <a:ext cx="2208850" cy="4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4"/>
          <p:cNvCxnSpPr/>
          <p:nvPr/>
        </p:nvCxnSpPr>
        <p:spPr>
          <a:xfrm>
            <a:off x="5872225" y="1117850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54"/>
          <p:cNvSpPr txBox="1"/>
          <p:nvPr/>
        </p:nvSpPr>
        <p:spPr>
          <a:xfrm>
            <a:off x="4237900" y="1514050"/>
            <a:ext cx="224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JS Array를 List로 받기위해 value에 [ ] 표시를 하고 requestFiles 라는 변수명으로 컨트롤러에 넘어온 파일명을 전달받는다.</a:t>
            </a:r>
            <a:endParaRPr b="1" i="1" sz="10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25" name="Google Shape;625;p54"/>
          <p:cNvCxnSpPr/>
          <p:nvPr/>
        </p:nvCxnSpPr>
        <p:spPr>
          <a:xfrm>
            <a:off x="438675" y="3933675"/>
            <a:ext cx="342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54"/>
          <p:cNvCxnSpPr/>
          <p:nvPr/>
        </p:nvCxnSpPr>
        <p:spPr>
          <a:xfrm>
            <a:off x="1386700" y="3940750"/>
            <a:ext cx="1068300" cy="12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54"/>
          <p:cNvCxnSpPr/>
          <p:nvPr/>
        </p:nvCxnSpPr>
        <p:spPr>
          <a:xfrm>
            <a:off x="452800" y="4386525"/>
            <a:ext cx="180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54"/>
          <p:cNvCxnSpPr/>
          <p:nvPr/>
        </p:nvCxnSpPr>
        <p:spPr>
          <a:xfrm>
            <a:off x="1634325" y="4383225"/>
            <a:ext cx="1032900" cy="1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4" name="Google Shape;634;p55"/>
          <p:cNvSpPr txBox="1"/>
          <p:nvPr/>
        </p:nvSpPr>
        <p:spPr>
          <a:xfrm>
            <a:off x="967750" y="99050"/>
            <a:ext cx="660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&lt;커뮤니티 게시판_김선효&gt;</a:t>
            </a:r>
            <a:endParaRPr b="1" sz="1100"/>
          </a:p>
        </p:txBody>
      </p:sp>
      <p:cxnSp>
        <p:nvCxnSpPr>
          <p:cNvPr id="635" name="Google Shape;635;p55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6" name="Google Shape;6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5875"/>
            <a:ext cx="6120732" cy="44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5"/>
          <p:cNvSpPr txBox="1"/>
          <p:nvPr/>
        </p:nvSpPr>
        <p:spPr>
          <a:xfrm>
            <a:off x="6367475" y="799475"/>
            <a:ext cx="22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새롭게 추가 된 파일들은 List&lt;MultipartFile&gt; 로 받아 서버에 저장하고 첨부파일 테이블에 정보를 저장합니다.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3" name="Google Shape;643;p56"/>
          <p:cNvSpPr txBox="1"/>
          <p:nvPr/>
        </p:nvSpPr>
        <p:spPr>
          <a:xfrm>
            <a:off x="1146999" y="130225"/>
            <a:ext cx="473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&lt;회원_김현영&gt;</a:t>
            </a:r>
            <a:endParaRPr sz="1100"/>
          </a:p>
        </p:txBody>
      </p:sp>
      <p:cxnSp>
        <p:nvCxnSpPr>
          <p:cNvPr id="644" name="Google Shape;644;p5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5" name="Google Shape;6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762000"/>
            <a:ext cx="54387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 txBox="1"/>
          <p:nvPr/>
        </p:nvSpPr>
        <p:spPr>
          <a:xfrm>
            <a:off x="6000750" y="794900"/>
            <a:ext cx="26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-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사용자로 부터 받는 입력 값들을 체크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-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비밀번호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-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아이디 중복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-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사원 번호 유효성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47" name="Google Shape;647;p56"/>
          <p:cNvCxnSpPr/>
          <p:nvPr/>
        </p:nvCxnSpPr>
        <p:spPr>
          <a:xfrm>
            <a:off x="576700" y="1379400"/>
            <a:ext cx="141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56"/>
          <p:cNvCxnSpPr/>
          <p:nvPr/>
        </p:nvCxnSpPr>
        <p:spPr>
          <a:xfrm>
            <a:off x="1235650" y="1656475"/>
            <a:ext cx="141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54" name="Google Shape;654;p5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5" name="Google Shape;6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6971802" cy="42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7"/>
          <p:cNvSpPr txBox="1"/>
          <p:nvPr/>
        </p:nvSpPr>
        <p:spPr>
          <a:xfrm>
            <a:off x="1146999" y="130225"/>
            <a:ext cx="473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&lt;회원_김현영&gt;</a:t>
            </a:r>
            <a:endParaRPr sz="1100"/>
          </a:p>
        </p:txBody>
      </p:sp>
      <p:pic>
        <p:nvPicPr>
          <p:cNvPr id="657" name="Google Shape;6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673" y="736248"/>
            <a:ext cx="2857525" cy="10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57"/>
          <p:cNvCxnSpPr>
            <a:endCxn id="657" idx="3"/>
          </p:cNvCxnSpPr>
          <p:nvPr/>
        </p:nvCxnSpPr>
        <p:spPr>
          <a:xfrm rot="-5400000">
            <a:off x="4346647" y="1869910"/>
            <a:ext cx="3399000" cy="2156100"/>
          </a:xfrm>
          <a:prstGeom prst="curvedConnector4">
            <a:avLst>
              <a:gd fmla="val -3143" name="adj1"/>
              <a:gd fmla="val 11104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7"/>
          <p:cNvSpPr txBox="1"/>
          <p:nvPr/>
        </p:nvSpPr>
        <p:spPr>
          <a:xfrm>
            <a:off x="2907525" y="1823900"/>
            <a:ext cx="41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DB에 사원 테이블에 접근하여 사번을 조회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 존재하지 않는 사원번호 , 이미 로그인 정보가 있는 사원번호는 유효하지 않도록 함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65" name="Google Shape;665;p58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p58"/>
          <p:cNvSpPr txBox="1"/>
          <p:nvPr/>
        </p:nvSpPr>
        <p:spPr>
          <a:xfrm>
            <a:off x="1146999" y="130225"/>
            <a:ext cx="473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&lt;계정찾기_김현영&gt;</a:t>
            </a:r>
            <a:endParaRPr sz="1100"/>
          </a:p>
        </p:txBody>
      </p:sp>
      <p:pic>
        <p:nvPicPr>
          <p:cNvPr id="667" name="Google Shape;6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200" y="130225"/>
            <a:ext cx="2096550" cy="1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75" y="2464925"/>
            <a:ext cx="1565550" cy="1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13" y="762000"/>
            <a:ext cx="57626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225" y="2464913"/>
            <a:ext cx="912950" cy="11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8"/>
          <p:cNvSpPr/>
          <p:nvPr/>
        </p:nvSpPr>
        <p:spPr>
          <a:xfrm>
            <a:off x="7256025" y="1228650"/>
            <a:ext cx="840900" cy="32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" name="Google Shape;672;p58"/>
          <p:cNvCxnSpPr>
            <a:stCxn id="671" idx="5"/>
            <a:endCxn id="668" idx="0"/>
          </p:cNvCxnSpPr>
          <p:nvPr/>
        </p:nvCxnSpPr>
        <p:spPr>
          <a:xfrm>
            <a:off x="7973778" y="1502129"/>
            <a:ext cx="318900" cy="96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58"/>
          <p:cNvSpPr/>
          <p:nvPr/>
        </p:nvSpPr>
        <p:spPr>
          <a:xfrm>
            <a:off x="7336875" y="831825"/>
            <a:ext cx="759900" cy="3204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58"/>
          <p:cNvCxnSpPr>
            <a:stCxn id="673" idx="2"/>
            <a:endCxn id="670" idx="0"/>
          </p:cNvCxnSpPr>
          <p:nvPr/>
        </p:nvCxnSpPr>
        <p:spPr>
          <a:xfrm flipH="1">
            <a:off x="6540675" y="992025"/>
            <a:ext cx="796200" cy="1473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58"/>
          <p:cNvSpPr txBox="1"/>
          <p:nvPr/>
        </p:nvSpPr>
        <p:spPr>
          <a:xfrm>
            <a:off x="4166700" y="831825"/>
            <a:ext cx="1717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hidden {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display : none; 지정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}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각각의 화면을 한 페이지에 배치 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800"/>
              <a:buFont typeface="Century Schoolbook"/>
              <a:buChar char="-"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필요한 화면은 hidden 클래스를 제거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800"/>
              <a:buFont typeface="Century Schoolbook"/>
              <a:buChar char="-"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불필요한 화면은 hidden 클래스를 부여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div 영역을 한 페이지로 두고 display 속성을 이용해 화면 전환과 유사한 방식으로 구성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6" name="Google Shape;676;p58"/>
          <p:cNvSpPr/>
          <p:nvPr/>
        </p:nvSpPr>
        <p:spPr>
          <a:xfrm>
            <a:off x="6160750" y="3270500"/>
            <a:ext cx="759900" cy="3204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58"/>
          <p:cNvCxnSpPr>
            <a:stCxn id="668" idx="1"/>
            <a:endCxn id="676" idx="6"/>
          </p:cNvCxnSpPr>
          <p:nvPr/>
        </p:nvCxnSpPr>
        <p:spPr>
          <a:xfrm flipH="1">
            <a:off x="6920575" y="2966050"/>
            <a:ext cx="589200" cy="464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3" name="Google Shape;683;p59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</a:t>
            </a:r>
            <a:r>
              <a:rPr lang="ko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팝업공지</a:t>
            </a: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_김현영&gt;</a:t>
            </a:r>
            <a:endParaRPr sz="1100"/>
          </a:p>
        </p:txBody>
      </p:sp>
      <p:cxnSp>
        <p:nvCxnSpPr>
          <p:cNvPr id="684" name="Google Shape;684;p5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5" name="Google Shape;6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5677926" cy="4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625" y="4212470"/>
            <a:ext cx="3213649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9"/>
          <p:cNvSpPr txBox="1"/>
          <p:nvPr/>
        </p:nvSpPr>
        <p:spPr>
          <a:xfrm>
            <a:off x="3968275" y="762000"/>
            <a:ext cx="160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팝업공지 입력 값 제한을 위한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최소, 최대 날짜 값 설정 함수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최소 값 : sysdate ( 오늘 )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최대 값 : 6개월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3" name="Google Shape;693;p60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</a:t>
            </a:r>
            <a:r>
              <a:rPr lang="ko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팝업공지</a:t>
            </a: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_김현영</a:t>
            </a: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100"/>
          </a:p>
        </p:txBody>
      </p:sp>
      <p:cxnSp>
        <p:nvCxnSpPr>
          <p:cNvPr id="694" name="Google Shape;694;p6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5" name="Google Shape;6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300"/>
            <a:ext cx="6850889" cy="4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75" y="652300"/>
            <a:ext cx="3476575" cy="153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0"/>
          <p:cNvCxnSpPr>
            <a:endCxn id="696" idx="2"/>
          </p:cNvCxnSpPr>
          <p:nvPr/>
        </p:nvCxnSpPr>
        <p:spPr>
          <a:xfrm flipH="1" rot="10800000">
            <a:off x="6265262" y="2190925"/>
            <a:ext cx="929400" cy="127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3" name="Google Shape;703;p61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</a:t>
            </a:r>
            <a:r>
              <a:rPr lang="ko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설문</a:t>
            </a: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_김현영&gt;</a:t>
            </a:r>
            <a:endParaRPr sz="1100"/>
          </a:p>
        </p:txBody>
      </p:sp>
      <p:cxnSp>
        <p:nvCxnSpPr>
          <p:cNvPr id="704" name="Google Shape;704;p6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5" name="Google Shape;7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75" y="762000"/>
            <a:ext cx="3044475" cy="34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36250"/>
            <a:ext cx="5796187" cy="34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1"/>
          <p:cNvSpPr/>
          <p:nvPr/>
        </p:nvSpPr>
        <p:spPr>
          <a:xfrm>
            <a:off x="526550" y="3250925"/>
            <a:ext cx="2678700" cy="16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1"/>
          <p:cNvSpPr/>
          <p:nvPr/>
        </p:nvSpPr>
        <p:spPr>
          <a:xfrm>
            <a:off x="6135550" y="3874375"/>
            <a:ext cx="633600" cy="28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1"/>
          <p:cNvSpPr/>
          <p:nvPr/>
        </p:nvSpPr>
        <p:spPr>
          <a:xfrm>
            <a:off x="6074525" y="2220700"/>
            <a:ext cx="1640700" cy="152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0" name="Google Shape;710;p61"/>
          <p:cNvCxnSpPr>
            <a:stCxn id="708" idx="3"/>
            <a:endCxn id="709" idx="3"/>
          </p:cNvCxnSpPr>
          <p:nvPr/>
        </p:nvCxnSpPr>
        <p:spPr>
          <a:xfrm flipH="1" rot="10800000">
            <a:off x="6769150" y="2983825"/>
            <a:ext cx="946200" cy="1032900"/>
          </a:xfrm>
          <a:prstGeom prst="curvedConnector3">
            <a:avLst>
              <a:gd fmla="val 12515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61"/>
          <p:cNvSpPr/>
          <p:nvPr/>
        </p:nvSpPr>
        <p:spPr>
          <a:xfrm>
            <a:off x="6135575" y="1732300"/>
            <a:ext cx="633600" cy="12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2" name="Google Shape;712;p61"/>
          <p:cNvCxnSpPr>
            <a:stCxn id="709" idx="0"/>
            <a:endCxn id="711" idx="2"/>
          </p:cNvCxnSpPr>
          <p:nvPr/>
        </p:nvCxnSpPr>
        <p:spPr>
          <a:xfrm rot="10800000">
            <a:off x="6452375" y="1854400"/>
            <a:ext cx="442500" cy="36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8" name="Google Shape;718;p62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</a:t>
            </a:r>
            <a:r>
              <a:rPr lang="ko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설문</a:t>
            </a: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_김현영&gt;</a:t>
            </a:r>
            <a:endParaRPr sz="1100"/>
          </a:p>
        </p:txBody>
      </p:sp>
      <p:cxnSp>
        <p:nvCxnSpPr>
          <p:cNvPr id="719" name="Google Shape;719;p6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0" name="Google Shape;7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835450"/>
            <a:ext cx="4010025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175" y="990950"/>
            <a:ext cx="3044475" cy="3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2"/>
          <p:cNvSpPr/>
          <p:nvPr/>
        </p:nvSpPr>
        <p:spPr>
          <a:xfrm>
            <a:off x="4998500" y="2304650"/>
            <a:ext cx="2014800" cy="167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62"/>
          <p:cNvCxnSpPr>
            <a:stCxn id="722" idx="1"/>
          </p:cNvCxnSpPr>
          <p:nvPr/>
        </p:nvCxnSpPr>
        <p:spPr>
          <a:xfrm rot="10800000">
            <a:off x="3602000" y="1175150"/>
            <a:ext cx="1396500" cy="1968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62"/>
          <p:cNvSpPr txBox="1"/>
          <p:nvPr/>
        </p:nvSpPr>
        <p:spPr>
          <a:xfrm>
            <a:off x="3021975" y="2732025"/>
            <a:ext cx="127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추가되는 질문에 name 속성 지정 name 속성을 통해 선택시 List 형식으로 가져옴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6B26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-&gt; 상단에 있는 요소로 부터 읽기 때문에 작성된 질문 순서도 index 값으로 확인 가능</a:t>
            </a:r>
            <a:endParaRPr sz="800">
              <a:solidFill>
                <a:srgbClr val="F6B26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30" name="Google Shape;730;p63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&lt;일정_김태훈&gt;</a:t>
            </a:r>
            <a:endParaRPr sz="1100"/>
          </a:p>
        </p:txBody>
      </p:sp>
      <p:cxnSp>
        <p:nvCxnSpPr>
          <p:cNvPr id="731" name="Google Shape;731;p6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2" name="Google Shape;7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50" y="832450"/>
            <a:ext cx="7588877" cy="4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3"/>
          <p:cNvSpPr txBox="1"/>
          <p:nvPr/>
        </p:nvSpPr>
        <p:spPr>
          <a:xfrm>
            <a:off x="6409025" y="236825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160026" y="99050"/>
            <a:ext cx="7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1,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967759" y="99050"/>
            <a:ext cx="28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기획 의도</a:t>
            </a:r>
            <a:endParaRPr sz="1100"/>
          </a:p>
        </p:txBody>
      </p:sp>
      <p:sp>
        <p:nvSpPr>
          <p:cNvPr id="212" name="Google Shape;212;p28"/>
          <p:cNvSpPr/>
          <p:nvPr/>
        </p:nvSpPr>
        <p:spPr>
          <a:xfrm>
            <a:off x="243840" y="1074420"/>
            <a:ext cx="2704211" cy="250698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3227514" y="1074420"/>
            <a:ext cx="2704211" cy="250698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211189" y="1074420"/>
            <a:ext cx="2704211" cy="250698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descr="무선" id="215" name="Google Shape;215;p28"/>
          <p:cNvGrpSpPr/>
          <p:nvPr/>
        </p:nvGrpSpPr>
        <p:grpSpPr>
          <a:xfrm>
            <a:off x="4084731" y="1867988"/>
            <a:ext cx="951873" cy="952477"/>
            <a:chOff x="1446285" y="2836926"/>
            <a:chExt cx="1269164" cy="1269970"/>
          </a:xfrm>
        </p:grpSpPr>
        <p:sp>
          <p:nvSpPr>
            <p:cNvPr id="216" name="Google Shape;216;p28"/>
            <p:cNvSpPr/>
            <p:nvPr/>
          </p:nvSpPr>
          <p:spPr>
            <a:xfrm>
              <a:off x="2076838" y="3467479"/>
              <a:ext cx="638611" cy="638611"/>
            </a:xfrm>
            <a:custGeom>
              <a:rect b="b" l="l" r="r" t="t"/>
              <a:pathLst>
                <a:path extrusionOk="0" h="638611" w="638611">
                  <a:moveTo>
                    <a:pt x="120873" y="638611"/>
                  </a:moveTo>
                  <a:lnTo>
                    <a:pt x="0" y="638611"/>
                  </a:lnTo>
                  <a:cubicBezTo>
                    <a:pt x="443" y="286100"/>
                    <a:pt x="286100" y="443"/>
                    <a:pt x="638611" y="0"/>
                  </a:cubicBezTo>
                  <a:lnTo>
                    <a:pt x="638611" y="120873"/>
                  </a:lnTo>
                  <a:cubicBezTo>
                    <a:pt x="352810" y="121205"/>
                    <a:pt x="121205" y="352810"/>
                    <a:pt x="120873" y="6386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1761561" y="3153008"/>
              <a:ext cx="953887" cy="953082"/>
            </a:xfrm>
            <a:custGeom>
              <a:rect b="b" l="l" r="r" t="t"/>
              <a:pathLst>
                <a:path extrusionOk="0" h="953082" w="953887">
                  <a:moveTo>
                    <a:pt x="120873" y="953082"/>
                  </a:moveTo>
                  <a:lnTo>
                    <a:pt x="0" y="953082"/>
                  </a:lnTo>
                  <a:cubicBezTo>
                    <a:pt x="999" y="426810"/>
                    <a:pt x="427614" y="554"/>
                    <a:pt x="953888" y="0"/>
                  </a:cubicBezTo>
                  <a:lnTo>
                    <a:pt x="953888" y="120873"/>
                  </a:lnTo>
                  <a:cubicBezTo>
                    <a:pt x="494370" y="121427"/>
                    <a:pt x="121872" y="493566"/>
                    <a:pt x="120873" y="953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446285" y="2836926"/>
              <a:ext cx="1269164" cy="1269164"/>
            </a:xfrm>
            <a:custGeom>
              <a:rect b="b" l="l" r="r" t="t"/>
              <a:pathLst>
                <a:path extrusionOk="0" h="1269164" w="1269164">
                  <a:moveTo>
                    <a:pt x="120873" y="1269165"/>
                  </a:moveTo>
                  <a:lnTo>
                    <a:pt x="0" y="1269165"/>
                  </a:lnTo>
                  <a:cubicBezTo>
                    <a:pt x="778" y="568547"/>
                    <a:pt x="568547" y="778"/>
                    <a:pt x="1269165" y="0"/>
                  </a:cubicBezTo>
                  <a:lnTo>
                    <a:pt x="1269165" y="120873"/>
                  </a:lnTo>
                  <a:cubicBezTo>
                    <a:pt x="635257" y="121540"/>
                    <a:pt x="121540" y="635257"/>
                    <a:pt x="120873" y="1269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2399971" y="3791418"/>
              <a:ext cx="315478" cy="315478"/>
            </a:xfrm>
            <a:custGeom>
              <a:rect b="b" l="l" r="r" t="t"/>
              <a:pathLst>
                <a:path extrusionOk="0" h="315478" w="315478">
                  <a:moveTo>
                    <a:pt x="315478" y="157739"/>
                  </a:moveTo>
                  <a:cubicBezTo>
                    <a:pt x="315478" y="244856"/>
                    <a:pt x="244856" y="315478"/>
                    <a:pt x="157739" y="315478"/>
                  </a:cubicBezTo>
                  <a:cubicBezTo>
                    <a:pt x="70622" y="315478"/>
                    <a:pt x="0" y="244856"/>
                    <a:pt x="0" y="157739"/>
                  </a:cubicBezTo>
                  <a:cubicBezTo>
                    <a:pt x="0" y="70622"/>
                    <a:pt x="70622" y="0"/>
                    <a:pt x="157739" y="0"/>
                  </a:cubicBezTo>
                  <a:cubicBezTo>
                    <a:pt x="244856" y="0"/>
                    <a:pt x="315478" y="70622"/>
                    <a:pt x="315478" y="157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descr="음성" id="220" name="Google Shape;220;p28"/>
          <p:cNvGrpSpPr/>
          <p:nvPr/>
        </p:nvGrpSpPr>
        <p:grpSpPr>
          <a:xfrm>
            <a:off x="946253" y="1928425"/>
            <a:ext cx="1299382" cy="846109"/>
            <a:chOff x="1379721" y="3067508"/>
            <a:chExt cx="1732509" cy="1128146"/>
          </a:xfrm>
        </p:grpSpPr>
        <p:sp>
          <p:nvSpPr>
            <p:cNvPr id="221" name="Google Shape;221;p28"/>
            <p:cNvSpPr/>
            <p:nvPr/>
          </p:nvSpPr>
          <p:spPr>
            <a:xfrm>
              <a:off x="2991358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2588449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379721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789904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2386994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581176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2185540" y="3349544"/>
              <a:ext cx="120872" cy="564073"/>
            </a:xfrm>
            <a:custGeom>
              <a:rect b="b" l="l" r="r" t="t"/>
              <a:pathLst>
                <a:path extrusionOk="0" h="564073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564073"/>
                  </a:lnTo>
                  <a:lnTo>
                    <a:pt x="0" y="5640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782630" y="3254861"/>
              <a:ext cx="120872" cy="751425"/>
            </a:xfrm>
            <a:custGeom>
              <a:rect b="b" l="l" r="r" t="t"/>
              <a:pathLst>
                <a:path extrusionOk="0" h="751425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751426"/>
                  </a:lnTo>
                  <a:lnTo>
                    <a:pt x="0" y="7514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984085" y="3067508"/>
              <a:ext cx="120872" cy="1128146"/>
            </a:xfrm>
            <a:custGeom>
              <a:rect b="b" l="l" r="r" t="t"/>
              <a:pathLst>
                <a:path extrusionOk="0" h="1128146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128146"/>
                  </a:lnTo>
                  <a:lnTo>
                    <a:pt x="0" y="1128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descr="웹 디자인" id="230" name="Google Shape;230;p28"/>
          <p:cNvGrpSpPr/>
          <p:nvPr/>
        </p:nvGrpSpPr>
        <p:grpSpPr>
          <a:xfrm>
            <a:off x="6958929" y="1883097"/>
            <a:ext cx="1208728" cy="936764"/>
            <a:chOff x="1590157" y="3157071"/>
            <a:chExt cx="1611637" cy="1249019"/>
          </a:xfrm>
        </p:grpSpPr>
        <p:sp>
          <p:nvSpPr>
            <p:cNvPr id="231" name="Google Shape;231;p28"/>
            <p:cNvSpPr/>
            <p:nvPr/>
          </p:nvSpPr>
          <p:spPr>
            <a:xfrm>
              <a:off x="1895764" y="3652449"/>
              <a:ext cx="286871" cy="459719"/>
            </a:xfrm>
            <a:custGeom>
              <a:rect b="b" l="l" r="r" t="t"/>
              <a:pathLst>
                <a:path extrusionOk="0" h="459719" w="286871">
                  <a:moveTo>
                    <a:pt x="230061" y="459720"/>
                  </a:moveTo>
                  <a:lnTo>
                    <a:pt x="0" y="229860"/>
                  </a:lnTo>
                  <a:lnTo>
                    <a:pt x="230061" y="0"/>
                  </a:lnTo>
                  <a:lnTo>
                    <a:pt x="286871" y="56810"/>
                  </a:lnTo>
                  <a:lnTo>
                    <a:pt x="114023" y="229860"/>
                  </a:lnTo>
                  <a:lnTo>
                    <a:pt x="286871" y="402909"/>
                  </a:lnTo>
                  <a:lnTo>
                    <a:pt x="230061" y="459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609317" y="3652449"/>
              <a:ext cx="286871" cy="459719"/>
            </a:xfrm>
            <a:custGeom>
              <a:rect b="b" l="l" r="r" t="t"/>
              <a:pathLst>
                <a:path extrusionOk="0" h="459719" w="286871">
                  <a:moveTo>
                    <a:pt x="56810" y="459720"/>
                  </a:moveTo>
                  <a:lnTo>
                    <a:pt x="0" y="402909"/>
                  </a:lnTo>
                  <a:lnTo>
                    <a:pt x="172848" y="229860"/>
                  </a:lnTo>
                  <a:lnTo>
                    <a:pt x="0" y="56810"/>
                  </a:lnTo>
                  <a:lnTo>
                    <a:pt x="56810" y="0"/>
                  </a:lnTo>
                  <a:lnTo>
                    <a:pt x="286872" y="229860"/>
                  </a:lnTo>
                  <a:lnTo>
                    <a:pt x="56810" y="459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261029" y="3645313"/>
              <a:ext cx="267180" cy="495930"/>
            </a:xfrm>
            <a:custGeom>
              <a:rect b="b" l="l" r="r" t="t"/>
              <a:pathLst>
                <a:path extrusionOk="0" h="495930" w="267180">
                  <a:moveTo>
                    <a:pt x="0" y="465080"/>
                  </a:moveTo>
                  <a:lnTo>
                    <a:pt x="192738" y="0"/>
                  </a:lnTo>
                  <a:lnTo>
                    <a:pt x="267180" y="30850"/>
                  </a:lnTo>
                  <a:lnTo>
                    <a:pt x="74443" y="4959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590157" y="3157071"/>
              <a:ext cx="1611637" cy="1249019"/>
            </a:xfrm>
            <a:custGeom>
              <a:rect b="b" l="l" r="r" t="t"/>
              <a:pathLst>
                <a:path extrusionOk="0" h="1249019" w="1611637">
                  <a:moveTo>
                    <a:pt x="0" y="0"/>
                  </a:moveTo>
                  <a:lnTo>
                    <a:pt x="0" y="1249019"/>
                  </a:lnTo>
                  <a:lnTo>
                    <a:pt x="1611638" y="1249019"/>
                  </a:lnTo>
                  <a:lnTo>
                    <a:pt x="1611638" y="0"/>
                  </a:lnTo>
                  <a:close/>
                  <a:moveTo>
                    <a:pt x="1390037" y="120873"/>
                  </a:moveTo>
                  <a:cubicBezTo>
                    <a:pt x="1412290" y="120873"/>
                    <a:pt x="1430328" y="138911"/>
                    <a:pt x="1430328" y="161164"/>
                  </a:cubicBezTo>
                  <a:cubicBezTo>
                    <a:pt x="1430328" y="183416"/>
                    <a:pt x="1412290" y="201455"/>
                    <a:pt x="1390037" y="201455"/>
                  </a:cubicBezTo>
                  <a:cubicBezTo>
                    <a:pt x="1367785" y="201455"/>
                    <a:pt x="1349746" y="183416"/>
                    <a:pt x="1349746" y="161164"/>
                  </a:cubicBezTo>
                  <a:cubicBezTo>
                    <a:pt x="1349746" y="138911"/>
                    <a:pt x="1367785" y="120873"/>
                    <a:pt x="1390037" y="120873"/>
                  </a:cubicBezTo>
                  <a:close/>
                  <a:moveTo>
                    <a:pt x="1249019" y="120873"/>
                  </a:moveTo>
                  <a:cubicBezTo>
                    <a:pt x="1271272" y="120873"/>
                    <a:pt x="1289310" y="138911"/>
                    <a:pt x="1289310" y="161164"/>
                  </a:cubicBezTo>
                  <a:cubicBezTo>
                    <a:pt x="1289310" y="183416"/>
                    <a:pt x="1271272" y="201455"/>
                    <a:pt x="1249019" y="201455"/>
                  </a:cubicBezTo>
                  <a:cubicBezTo>
                    <a:pt x="1226766" y="201455"/>
                    <a:pt x="1208728" y="183416"/>
                    <a:pt x="1208728" y="161164"/>
                  </a:cubicBezTo>
                  <a:cubicBezTo>
                    <a:pt x="1208728" y="138911"/>
                    <a:pt x="1226766" y="120873"/>
                    <a:pt x="1249019" y="120873"/>
                  </a:cubicBezTo>
                  <a:close/>
                  <a:moveTo>
                    <a:pt x="1108001" y="120873"/>
                  </a:moveTo>
                  <a:cubicBezTo>
                    <a:pt x="1130254" y="120873"/>
                    <a:pt x="1148292" y="138911"/>
                    <a:pt x="1148292" y="161164"/>
                  </a:cubicBezTo>
                  <a:cubicBezTo>
                    <a:pt x="1148292" y="183416"/>
                    <a:pt x="1130254" y="201455"/>
                    <a:pt x="1108001" y="201455"/>
                  </a:cubicBezTo>
                  <a:cubicBezTo>
                    <a:pt x="1085748" y="201455"/>
                    <a:pt x="1067710" y="183416"/>
                    <a:pt x="1067710" y="161164"/>
                  </a:cubicBezTo>
                  <a:cubicBezTo>
                    <a:pt x="1067710" y="138911"/>
                    <a:pt x="1085748" y="120873"/>
                    <a:pt x="1108001" y="120873"/>
                  </a:cubicBezTo>
                  <a:close/>
                  <a:moveTo>
                    <a:pt x="1490765" y="1128146"/>
                  </a:moveTo>
                  <a:lnTo>
                    <a:pt x="120873" y="1128146"/>
                  </a:lnTo>
                  <a:lnTo>
                    <a:pt x="120873" y="322328"/>
                  </a:lnTo>
                  <a:lnTo>
                    <a:pt x="1490765" y="322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35" name="Google Shape;235;p28"/>
          <p:cNvSpPr/>
          <p:nvPr/>
        </p:nvSpPr>
        <p:spPr>
          <a:xfrm>
            <a:off x="243840" y="377869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49449" y="3940952"/>
            <a:ext cx="1470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근태관리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전자결제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213160" y="3778692"/>
            <a:ext cx="2688972" cy="825871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005049" y="3810640"/>
            <a:ext cx="110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메신저 게시판 공지</a:t>
            </a:r>
            <a:endParaRPr sz="1100"/>
          </a:p>
        </p:txBody>
      </p:sp>
      <p:sp>
        <p:nvSpPr>
          <p:cNvPr id="239" name="Google Shape;239;p28"/>
          <p:cNvSpPr/>
          <p:nvPr/>
        </p:nvSpPr>
        <p:spPr>
          <a:xfrm>
            <a:off x="6211188" y="3778692"/>
            <a:ext cx="2688972" cy="825871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6795224" y="3825452"/>
            <a:ext cx="152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예약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식단표 등</a:t>
            </a:r>
            <a:endParaRPr sz="1100"/>
          </a:p>
        </p:txBody>
      </p:sp>
      <p:cxnSp>
        <p:nvCxnSpPr>
          <p:cNvPr id="241" name="Google Shape;241;p28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39" name="Google Shape;739;p64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&lt;일정_김태훈&gt;</a:t>
            </a:r>
            <a:endParaRPr sz="1100"/>
          </a:p>
        </p:txBody>
      </p:sp>
      <p:cxnSp>
        <p:nvCxnSpPr>
          <p:cNvPr id="740" name="Google Shape;740;p6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1" name="Google Shape;741;p64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742" name="Google Shape;742;p64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743" name="Google Shape;743;p64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선택, 조회</a:t>
              </a:r>
              <a:endParaRPr sz="1100"/>
            </a:p>
          </p:txBody>
        </p:sp>
        <p:sp>
          <p:nvSpPr>
            <p:cNvPr id="744" name="Google Shape;744;p64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일정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745" name="Google Shape;745;p64"/>
          <p:cNvSpPr txBox="1"/>
          <p:nvPr/>
        </p:nvSpPr>
        <p:spPr>
          <a:xfrm>
            <a:off x="5515840" y="2376332"/>
            <a:ext cx="30708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Fullcalendar API의 기능과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이용한 Ajax를 통해 일정 조회, 등록, 수정, 삭제 (CRUD)를 구현함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*Ajax 구현은 Axios와 함께 async await를 이용하여 구현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관련 데이터는 Fullcalendar로 생성된 calendar 인스턴스 내에서 event 객체에 담겨져 관리가 됨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746" name="Google Shape;7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5" y="873550"/>
            <a:ext cx="5211040" cy="417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52" name="Google Shape;752;p65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&lt;일정_김태훈&gt;</a:t>
            </a:r>
            <a:endParaRPr sz="1100"/>
          </a:p>
        </p:txBody>
      </p:sp>
      <p:cxnSp>
        <p:nvCxnSpPr>
          <p:cNvPr id="753" name="Google Shape;753;p6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65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755" name="Google Shape;755;p65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756" name="Google Shape;756;p65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선택, 조회</a:t>
              </a:r>
              <a:endParaRPr sz="1100"/>
            </a:p>
          </p:txBody>
        </p:sp>
        <p:sp>
          <p:nvSpPr>
            <p:cNvPr id="757" name="Google Shape;757;p65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일정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758" name="Google Shape;758;p65"/>
          <p:cNvSpPr txBox="1"/>
          <p:nvPr/>
        </p:nvSpPr>
        <p:spPr>
          <a:xfrm>
            <a:off x="5513402" y="2182232"/>
            <a:ext cx="30708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Calendar Component에서 일정 선택 이벤트 발생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 Component에서 일정 선택 이벤트를 실행하여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 Component로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Component로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변경된 상태 값에 따라 렌더링 진행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759" name="Google Shape;7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00" y="854425"/>
            <a:ext cx="3991999" cy="4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65" name="Google Shape;765;p66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&lt;일정_김태훈&gt;</a:t>
            </a:r>
            <a:endParaRPr sz="1100"/>
          </a:p>
        </p:txBody>
      </p:sp>
      <p:cxnSp>
        <p:nvCxnSpPr>
          <p:cNvPr id="766" name="Google Shape;766;p6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7" name="Google Shape;767;p66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768" name="Google Shape;768;p66"/>
          <p:cNvGrpSpPr/>
          <p:nvPr/>
        </p:nvGrpSpPr>
        <p:grpSpPr>
          <a:xfrm>
            <a:off x="5792972" y="1290618"/>
            <a:ext cx="2511675" cy="738682"/>
            <a:chOff x="4404096" y="5111782"/>
            <a:chExt cx="3348900" cy="984909"/>
          </a:xfrm>
        </p:grpSpPr>
        <p:sp>
          <p:nvSpPr>
            <p:cNvPr id="769" name="Google Shape;769;p66"/>
            <p:cNvSpPr txBox="1"/>
            <p:nvPr/>
          </p:nvSpPr>
          <p:spPr>
            <a:xfrm>
              <a:off x="5032709" y="5696491"/>
              <a:ext cx="20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등록, 수정, 삭제</a:t>
              </a:r>
              <a:endParaRPr sz="1100"/>
            </a:p>
          </p:txBody>
        </p:sp>
        <p:sp>
          <p:nvSpPr>
            <p:cNvPr id="770" name="Google Shape;770;p66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일정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771" name="Google Shape;771;p66"/>
          <p:cNvSpPr txBox="1"/>
          <p:nvPr/>
        </p:nvSpPr>
        <p:spPr>
          <a:xfrm>
            <a:off x="5515840" y="2376332"/>
            <a:ext cx="30708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Fullcalendar API의 기능과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이용한 Ajax를 통해 일정 조회, 등록, 수정, 삭제 (CRUD)를 구현함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*Ajax 구현은 Axios와 함께 async await를 이용하여 구현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관련 데이터는 Fullcalendar로 생성된 calendar 인스턴스 내에서 event 객체에 담겨져 관리가 됨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772" name="Google Shape;7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899075"/>
            <a:ext cx="5211040" cy="410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78" name="Google Shape;778;p67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&lt;일정_김태훈&gt;</a:t>
            </a:r>
            <a:endParaRPr sz="1100"/>
          </a:p>
        </p:txBody>
      </p:sp>
      <p:cxnSp>
        <p:nvCxnSpPr>
          <p:cNvPr id="779" name="Google Shape;779;p6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0" name="Google Shape;780;p67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1" name="Google Shape;781;p67"/>
          <p:cNvSpPr txBox="1"/>
          <p:nvPr/>
        </p:nvSpPr>
        <p:spPr>
          <a:xfrm>
            <a:off x="5792972" y="1290618"/>
            <a:ext cx="2511675" cy="438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</a:t>
            </a:r>
            <a:endParaRPr b="1"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2" name="Google Shape;782;p67"/>
          <p:cNvSpPr txBox="1"/>
          <p:nvPr/>
        </p:nvSpPr>
        <p:spPr>
          <a:xfrm>
            <a:off x="5129525" y="2257775"/>
            <a:ext cx="38436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Component에서 일정 생성, 수정, 삭제 이벤트 발생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 Component에서 일정 생성, 수정, 삭제 이벤트를 실행하여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이용해 DB에 일정을 추가, 수정, 삭제하고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관련 자식 Component (Calender Component)로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Calendar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변경된 상태에 따라 calendar 인스턴스에 일정 추가, 수정, 삭제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3" name="Google Shape;783;p67"/>
          <p:cNvSpPr txBox="1"/>
          <p:nvPr/>
        </p:nvSpPr>
        <p:spPr>
          <a:xfrm>
            <a:off x="6264431" y="1729150"/>
            <a:ext cx="1573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등록, 수정, 삭제</a:t>
            </a:r>
            <a:endParaRPr sz="1100"/>
          </a:p>
        </p:txBody>
      </p:sp>
      <p:pic>
        <p:nvPicPr>
          <p:cNvPr id="784" name="Google Shape;7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50" y="839875"/>
            <a:ext cx="3878244" cy="42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0" name="Google Shape;790;p68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791" name="Google Shape;791;p68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92" name="Google Shape;7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50" y="806700"/>
            <a:ext cx="7233677" cy="406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8" name="Google Shape;798;p69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799" name="Google Shape;799;p6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0" name="Google Shape;800;p69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801" name="Google Shape;801;p69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802" name="Google Shape;802;p69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선택, 조회</a:t>
              </a:r>
              <a:endParaRPr sz="1100"/>
            </a:p>
          </p:txBody>
        </p:sp>
        <p:sp>
          <p:nvSpPr>
            <p:cNvPr id="803" name="Google Shape;803;p69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804" name="Google Shape;804;p69"/>
          <p:cNvSpPr txBox="1"/>
          <p:nvPr/>
        </p:nvSpPr>
        <p:spPr>
          <a:xfrm>
            <a:off x="5515840" y="2376332"/>
            <a:ext cx="30708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Fullcalendar API의 기능과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이용한 Ajax를 통해 예약 조회, 등록, 수정, 삭제 (CRUD)를 구현함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*Ajax 구현은 Axios와 함께 async await를 이용하여 구현하였음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예약 관련 데이터는 Fullcalendar로 생성된 calendar 인스턴스 내에서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event 객체에 담겨져 관리가 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05" name="Google Shape;8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88" y="795450"/>
            <a:ext cx="4758376" cy="422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11" name="Google Shape;811;p70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812" name="Google Shape;812;p7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3" name="Google Shape;813;p70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814" name="Google Shape;814;p70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815" name="Google Shape;815;p70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선택,</a:t>
              </a: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 조회</a:t>
              </a:r>
              <a:endParaRPr sz="1100"/>
            </a:p>
          </p:txBody>
        </p:sp>
        <p:sp>
          <p:nvSpPr>
            <p:cNvPr id="816" name="Google Shape;816;p70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817" name="Google Shape;817;p70"/>
          <p:cNvSpPr txBox="1"/>
          <p:nvPr/>
        </p:nvSpPr>
        <p:spPr>
          <a:xfrm>
            <a:off x="5407063" y="2204925"/>
            <a:ext cx="32835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Reservation Component에서 예약 선택 이벤트 발생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 Component에서 예약 선택 이벤트를 실행하여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 Component로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Compoent로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변경된 상태 값에 따라 렌더링 진행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18" name="Google Shape;8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00" y="854425"/>
            <a:ext cx="3991999" cy="4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4" name="Google Shape;824;p71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825" name="Google Shape;825;p7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6" name="Google Shape;826;p71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827" name="Google Shape;827;p71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828" name="Google Shape;828;p71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상세</a:t>
              </a: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 조회</a:t>
              </a:r>
              <a:endParaRPr sz="1100"/>
            </a:p>
          </p:txBody>
        </p:sp>
        <p:sp>
          <p:nvSpPr>
            <p:cNvPr id="829" name="Google Shape;829;p71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830" name="Google Shape;830;p71"/>
          <p:cNvSpPr txBox="1"/>
          <p:nvPr/>
        </p:nvSpPr>
        <p:spPr>
          <a:xfrm>
            <a:off x="5106000" y="2176725"/>
            <a:ext cx="388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처음 자산목록, 자산 조회시 해당 상태를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SideMenuList Component에 전달하여 상태를 변경하여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자산목록 리스트를 만들고 해당 a 태그에 data-link 속성을 추가하여 라우팅 기능이 작동하도록 구현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해당 a 태그를 통해 라우터 기능이 작동하여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Reservation Component를 ReservationDetail Component로 변경하며 페이지 전환을 구현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ReservationDetail Component는 Reservation Component와 설정값에서만 차이가 있고 기능은 비슷하게 동작하는 Component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특정 자산 목록에 대해서만 조회, 수정, 삭제가 가능하도록 구현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31" name="Google Shape;8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25" y="825050"/>
            <a:ext cx="4732920" cy="422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37" name="Google Shape;837;p72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838" name="Google Shape;838;p7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72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840" name="Google Shape;840;p72"/>
          <p:cNvGrpSpPr/>
          <p:nvPr/>
        </p:nvGrpSpPr>
        <p:grpSpPr>
          <a:xfrm>
            <a:off x="5792972" y="1290618"/>
            <a:ext cx="2511675" cy="738731"/>
            <a:chOff x="4404096" y="5111782"/>
            <a:chExt cx="3348900" cy="984975"/>
          </a:xfrm>
        </p:grpSpPr>
        <p:sp>
          <p:nvSpPr>
            <p:cNvPr id="841" name="Google Shape;841;p72"/>
            <p:cNvSpPr txBox="1"/>
            <p:nvPr/>
          </p:nvSpPr>
          <p:spPr>
            <a:xfrm>
              <a:off x="5377118" y="5696557"/>
              <a:ext cx="140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상세</a:t>
              </a: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 조회</a:t>
              </a:r>
              <a:endParaRPr sz="1100"/>
            </a:p>
          </p:txBody>
        </p:sp>
        <p:sp>
          <p:nvSpPr>
            <p:cNvPr id="842" name="Google Shape;842;p72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843" name="Google Shape;843;p72"/>
          <p:cNvSpPr txBox="1"/>
          <p:nvPr/>
        </p:nvSpPr>
        <p:spPr>
          <a:xfrm>
            <a:off x="5387151" y="2368925"/>
            <a:ext cx="33207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Vue Router를 자바스크립트로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구현하는 것을 목표로함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라우터 구현을 위한 방법으로는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history(Browser History)와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hash (Hash History)를 이용하는 방법이 있고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뒤로가기, 앞으로가기 등에도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문제없을 수 있도록 history를 이용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44" name="Google Shape;8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940150"/>
            <a:ext cx="46005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50" y="2851850"/>
            <a:ext cx="4292369" cy="213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51" name="Google Shape;851;p73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852" name="Google Shape;852;p7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3" name="Google Shape;853;p73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854" name="Google Shape;854;p73"/>
          <p:cNvGrpSpPr/>
          <p:nvPr/>
        </p:nvGrpSpPr>
        <p:grpSpPr>
          <a:xfrm>
            <a:off x="5792972" y="1290618"/>
            <a:ext cx="2511675" cy="738682"/>
            <a:chOff x="4404096" y="5111782"/>
            <a:chExt cx="3348900" cy="984909"/>
          </a:xfrm>
        </p:grpSpPr>
        <p:sp>
          <p:nvSpPr>
            <p:cNvPr id="855" name="Google Shape;855;p73"/>
            <p:cNvSpPr txBox="1"/>
            <p:nvPr/>
          </p:nvSpPr>
          <p:spPr>
            <a:xfrm>
              <a:off x="5032709" y="5696491"/>
              <a:ext cx="20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등록, 수정, 삭제</a:t>
              </a:r>
              <a:endParaRPr sz="1100"/>
            </a:p>
          </p:txBody>
        </p:sp>
        <p:sp>
          <p:nvSpPr>
            <p:cNvPr id="856" name="Google Shape;856;p73"/>
            <p:cNvSpPr txBox="1"/>
            <p:nvPr/>
          </p:nvSpPr>
          <p:spPr>
            <a:xfrm>
              <a:off x="4404096" y="5111782"/>
              <a:ext cx="334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예약</a:t>
              </a:r>
              <a:endParaRPr b="1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857" name="Google Shape;857;p73"/>
          <p:cNvSpPr txBox="1"/>
          <p:nvPr/>
        </p:nvSpPr>
        <p:spPr>
          <a:xfrm>
            <a:off x="5515840" y="2376332"/>
            <a:ext cx="30708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Fullcalendar API의 기능과 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이용한 Ajax를 통해 일정 조회, 등록, 수정, 삭제 (CRUD)를 구현함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*Ajax 구현은 Axios와 함께 async await를 이용하여 구현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관련 데이터는 Fullcalendar로 생성된 calendar 인스턴스 내에서 event 객체에 담겨져 관리가 됨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58" name="Google Shape;85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5" y="832450"/>
            <a:ext cx="4721334" cy="422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160026" y="99050"/>
            <a:ext cx="7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1,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967759" y="99050"/>
            <a:ext cx="28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기획 의도</a:t>
            </a:r>
            <a:endParaRPr sz="1100"/>
          </a:p>
        </p:txBody>
      </p:sp>
      <p:sp>
        <p:nvSpPr>
          <p:cNvPr id="248" name="Google Shape;248;p29"/>
          <p:cNvSpPr/>
          <p:nvPr/>
        </p:nvSpPr>
        <p:spPr>
          <a:xfrm>
            <a:off x="243840" y="1074420"/>
            <a:ext cx="2704200" cy="25071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3227514" y="1074420"/>
            <a:ext cx="2704200" cy="25071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6211189" y="1074420"/>
            <a:ext cx="2704200" cy="25071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descr="무선" id="251" name="Google Shape;251;p29"/>
          <p:cNvGrpSpPr/>
          <p:nvPr/>
        </p:nvGrpSpPr>
        <p:grpSpPr>
          <a:xfrm>
            <a:off x="4084731" y="1867988"/>
            <a:ext cx="951873" cy="952477"/>
            <a:chOff x="1446285" y="2836926"/>
            <a:chExt cx="1269164" cy="1269970"/>
          </a:xfrm>
        </p:grpSpPr>
        <p:sp>
          <p:nvSpPr>
            <p:cNvPr id="252" name="Google Shape;252;p29"/>
            <p:cNvSpPr/>
            <p:nvPr/>
          </p:nvSpPr>
          <p:spPr>
            <a:xfrm>
              <a:off x="2076838" y="3467479"/>
              <a:ext cx="638611" cy="638611"/>
            </a:xfrm>
            <a:custGeom>
              <a:rect b="b" l="l" r="r" t="t"/>
              <a:pathLst>
                <a:path extrusionOk="0" h="638611" w="638611">
                  <a:moveTo>
                    <a:pt x="120873" y="638611"/>
                  </a:moveTo>
                  <a:lnTo>
                    <a:pt x="0" y="638611"/>
                  </a:lnTo>
                  <a:cubicBezTo>
                    <a:pt x="443" y="286100"/>
                    <a:pt x="286100" y="443"/>
                    <a:pt x="638611" y="0"/>
                  </a:cubicBezTo>
                  <a:lnTo>
                    <a:pt x="638611" y="120873"/>
                  </a:lnTo>
                  <a:cubicBezTo>
                    <a:pt x="352810" y="121205"/>
                    <a:pt x="121205" y="352810"/>
                    <a:pt x="120873" y="6386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761561" y="3153008"/>
              <a:ext cx="953887" cy="953082"/>
            </a:xfrm>
            <a:custGeom>
              <a:rect b="b" l="l" r="r" t="t"/>
              <a:pathLst>
                <a:path extrusionOk="0" h="953082" w="953887">
                  <a:moveTo>
                    <a:pt x="120873" y="953082"/>
                  </a:moveTo>
                  <a:lnTo>
                    <a:pt x="0" y="953082"/>
                  </a:lnTo>
                  <a:cubicBezTo>
                    <a:pt x="999" y="426810"/>
                    <a:pt x="427614" y="554"/>
                    <a:pt x="953888" y="0"/>
                  </a:cubicBezTo>
                  <a:lnTo>
                    <a:pt x="953888" y="120873"/>
                  </a:lnTo>
                  <a:cubicBezTo>
                    <a:pt x="494370" y="121427"/>
                    <a:pt x="121872" y="493566"/>
                    <a:pt x="120873" y="953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446285" y="2836926"/>
              <a:ext cx="1269164" cy="1269164"/>
            </a:xfrm>
            <a:custGeom>
              <a:rect b="b" l="l" r="r" t="t"/>
              <a:pathLst>
                <a:path extrusionOk="0" h="1269164" w="1269164">
                  <a:moveTo>
                    <a:pt x="120873" y="1269165"/>
                  </a:moveTo>
                  <a:lnTo>
                    <a:pt x="0" y="1269165"/>
                  </a:lnTo>
                  <a:cubicBezTo>
                    <a:pt x="778" y="568547"/>
                    <a:pt x="568547" y="778"/>
                    <a:pt x="1269165" y="0"/>
                  </a:cubicBezTo>
                  <a:lnTo>
                    <a:pt x="1269165" y="120873"/>
                  </a:lnTo>
                  <a:cubicBezTo>
                    <a:pt x="635257" y="121540"/>
                    <a:pt x="121540" y="635257"/>
                    <a:pt x="120873" y="1269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399971" y="3791418"/>
              <a:ext cx="315478" cy="315478"/>
            </a:xfrm>
            <a:custGeom>
              <a:rect b="b" l="l" r="r" t="t"/>
              <a:pathLst>
                <a:path extrusionOk="0" h="315478" w="315478">
                  <a:moveTo>
                    <a:pt x="315478" y="157739"/>
                  </a:moveTo>
                  <a:cubicBezTo>
                    <a:pt x="315478" y="244856"/>
                    <a:pt x="244856" y="315478"/>
                    <a:pt x="157739" y="315478"/>
                  </a:cubicBezTo>
                  <a:cubicBezTo>
                    <a:pt x="70622" y="315478"/>
                    <a:pt x="0" y="244856"/>
                    <a:pt x="0" y="157739"/>
                  </a:cubicBezTo>
                  <a:cubicBezTo>
                    <a:pt x="0" y="70622"/>
                    <a:pt x="70622" y="0"/>
                    <a:pt x="157739" y="0"/>
                  </a:cubicBezTo>
                  <a:cubicBezTo>
                    <a:pt x="244856" y="0"/>
                    <a:pt x="315478" y="70622"/>
                    <a:pt x="315478" y="157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descr="음성" id="256" name="Google Shape;256;p29"/>
          <p:cNvGrpSpPr/>
          <p:nvPr/>
        </p:nvGrpSpPr>
        <p:grpSpPr>
          <a:xfrm>
            <a:off x="946253" y="1928425"/>
            <a:ext cx="1299382" cy="846110"/>
            <a:chOff x="1379721" y="3067508"/>
            <a:chExt cx="1732509" cy="1128146"/>
          </a:xfrm>
        </p:grpSpPr>
        <p:sp>
          <p:nvSpPr>
            <p:cNvPr id="257" name="Google Shape;257;p29"/>
            <p:cNvSpPr/>
            <p:nvPr/>
          </p:nvSpPr>
          <p:spPr>
            <a:xfrm>
              <a:off x="2991358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588449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379721" y="3536897"/>
              <a:ext cx="120872" cy="187352"/>
            </a:xfrm>
            <a:custGeom>
              <a:rect b="b" l="l" r="r" t="t"/>
              <a:pathLst>
                <a:path extrusionOk="0" h="187352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87353"/>
                  </a:lnTo>
                  <a:lnTo>
                    <a:pt x="0" y="187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789904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2386994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1581176" y="3444228"/>
              <a:ext cx="120872" cy="376720"/>
            </a:xfrm>
            <a:custGeom>
              <a:rect b="b" l="l" r="r" t="t"/>
              <a:pathLst>
                <a:path extrusionOk="0" h="376720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376720"/>
                  </a:lnTo>
                  <a:lnTo>
                    <a:pt x="0" y="376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2185540" y="3349544"/>
              <a:ext cx="120872" cy="564073"/>
            </a:xfrm>
            <a:custGeom>
              <a:rect b="b" l="l" r="r" t="t"/>
              <a:pathLst>
                <a:path extrusionOk="0" h="564073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564073"/>
                  </a:lnTo>
                  <a:lnTo>
                    <a:pt x="0" y="5640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1782630" y="3254861"/>
              <a:ext cx="120872" cy="751425"/>
            </a:xfrm>
            <a:custGeom>
              <a:rect b="b" l="l" r="r" t="t"/>
              <a:pathLst>
                <a:path extrusionOk="0" h="751425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751426"/>
                  </a:lnTo>
                  <a:lnTo>
                    <a:pt x="0" y="7514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1984085" y="3067508"/>
              <a:ext cx="120872" cy="1128146"/>
            </a:xfrm>
            <a:custGeom>
              <a:rect b="b" l="l" r="r" t="t"/>
              <a:pathLst>
                <a:path extrusionOk="0" h="1128146" w="120872">
                  <a:moveTo>
                    <a:pt x="0" y="0"/>
                  </a:moveTo>
                  <a:lnTo>
                    <a:pt x="120873" y="0"/>
                  </a:lnTo>
                  <a:lnTo>
                    <a:pt x="120873" y="1128146"/>
                  </a:lnTo>
                  <a:lnTo>
                    <a:pt x="0" y="1128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descr="웹 디자인" id="266" name="Google Shape;266;p29"/>
          <p:cNvGrpSpPr/>
          <p:nvPr/>
        </p:nvGrpSpPr>
        <p:grpSpPr>
          <a:xfrm>
            <a:off x="6958929" y="1883097"/>
            <a:ext cx="1208728" cy="936764"/>
            <a:chOff x="1590157" y="3157071"/>
            <a:chExt cx="1611637" cy="1249019"/>
          </a:xfrm>
        </p:grpSpPr>
        <p:sp>
          <p:nvSpPr>
            <p:cNvPr id="267" name="Google Shape;267;p29"/>
            <p:cNvSpPr/>
            <p:nvPr/>
          </p:nvSpPr>
          <p:spPr>
            <a:xfrm>
              <a:off x="1895764" y="3652449"/>
              <a:ext cx="286871" cy="459719"/>
            </a:xfrm>
            <a:custGeom>
              <a:rect b="b" l="l" r="r" t="t"/>
              <a:pathLst>
                <a:path extrusionOk="0" h="459719" w="286871">
                  <a:moveTo>
                    <a:pt x="230061" y="459720"/>
                  </a:moveTo>
                  <a:lnTo>
                    <a:pt x="0" y="229860"/>
                  </a:lnTo>
                  <a:lnTo>
                    <a:pt x="230061" y="0"/>
                  </a:lnTo>
                  <a:lnTo>
                    <a:pt x="286871" y="56810"/>
                  </a:lnTo>
                  <a:lnTo>
                    <a:pt x="114023" y="229860"/>
                  </a:lnTo>
                  <a:lnTo>
                    <a:pt x="286871" y="402909"/>
                  </a:lnTo>
                  <a:lnTo>
                    <a:pt x="230061" y="459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609317" y="3652449"/>
              <a:ext cx="286871" cy="459719"/>
            </a:xfrm>
            <a:custGeom>
              <a:rect b="b" l="l" r="r" t="t"/>
              <a:pathLst>
                <a:path extrusionOk="0" h="459719" w="286871">
                  <a:moveTo>
                    <a:pt x="56810" y="459720"/>
                  </a:moveTo>
                  <a:lnTo>
                    <a:pt x="0" y="402909"/>
                  </a:lnTo>
                  <a:lnTo>
                    <a:pt x="172848" y="229860"/>
                  </a:lnTo>
                  <a:lnTo>
                    <a:pt x="0" y="56810"/>
                  </a:lnTo>
                  <a:lnTo>
                    <a:pt x="56810" y="0"/>
                  </a:lnTo>
                  <a:lnTo>
                    <a:pt x="286872" y="229860"/>
                  </a:lnTo>
                  <a:lnTo>
                    <a:pt x="56810" y="4597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261029" y="3645313"/>
              <a:ext cx="267180" cy="495930"/>
            </a:xfrm>
            <a:custGeom>
              <a:rect b="b" l="l" r="r" t="t"/>
              <a:pathLst>
                <a:path extrusionOk="0" h="495930" w="267180">
                  <a:moveTo>
                    <a:pt x="0" y="465080"/>
                  </a:moveTo>
                  <a:lnTo>
                    <a:pt x="192738" y="0"/>
                  </a:lnTo>
                  <a:lnTo>
                    <a:pt x="267180" y="30850"/>
                  </a:lnTo>
                  <a:lnTo>
                    <a:pt x="74443" y="4959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590157" y="3157071"/>
              <a:ext cx="1611637" cy="1249019"/>
            </a:xfrm>
            <a:custGeom>
              <a:rect b="b" l="l" r="r" t="t"/>
              <a:pathLst>
                <a:path extrusionOk="0" h="1249019" w="1611637">
                  <a:moveTo>
                    <a:pt x="0" y="0"/>
                  </a:moveTo>
                  <a:lnTo>
                    <a:pt x="0" y="1249019"/>
                  </a:lnTo>
                  <a:lnTo>
                    <a:pt x="1611638" y="1249019"/>
                  </a:lnTo>
                  <a:lnTo>
                    <a:pt x="1611638" y="0"/>
                  </a:lnTo>
                  <a:close/>
                  <a:moveTo>
                    <a:pt x="1390037" y="120873"/>
                  </a:moveTo>
                  <a:cubicBezTo>
                    <a:pt x="1412290" y="120873"/>
                    <a:pt x="1430328" y="138911"/>
                    <a:pt x="1430328" y="161164"/>
                  </a:cubicBezTo>
                  <a:cubicBezTo>
                    <a:pt x="1430328" y="183416"/>
                    <a:pt x="1412290" y="201455"/>
                    <a:pt x="1390037" y="201455"/>
                  </a:cubicBezTo>
                  <a:cubicBezTo>
                    <a:pt x="1367785" y="201455"/>
                    <a:pt x="1349746" y="183416"/>
                    <a:pt x="1349746" y="161164"/>
                  </a:cubicBezTo>
                  <a:cubicBezTo>
                    <a:pt x="1349746" y="138911"/>
                    <a:pt x="1367785" y="120873"/>
                    <a:pt x="1390037" y="120873"/>
                  </a:cubicBezTo>
                  <a:close/>
                  <a:moveTo>
                    <a:pt x="1249019" y="120873"/>
                  </a:moveTo>
                  <a:cubicBezTo>
                    <a:pt x="1271272" y="120873"/>
                    <a:pt x="1289310" y="138911"/>
                    <a:pt x="1289310" y="161164"/>
                  </a:cubicBezTo>
                  <a:cubicBezTo>
                    <a:pt x="1289310" y="183416"/>
                    <a:pt x="1271272" y="201455"/>
                    <a:pt x="1249019" y="201455"/>
                  </a:cubicBezTo>
                  <a:cubicBezTo>
                    <a:pt x="1226766" y="201455"/>
                    <a:pt x="1208728" y="183416"/>
                    <a:pt x="1208728" y="161164"/>
                  </a:cubicBezTo>
                  <a:cubicBezTo>
                    <a:pt x="1208728" y="138911"/>
                    <a:pt x="1226766" y="120873"/>
                    <a:pt x="1249019" y="120873"/>
                  </a:cubicBezTo>
                  <a:close/>
                  <a:moveTo>
                    <a:pt x="1108001" y="120873"/>
                  </a:moveTo>
                  <a:cubicBezTo>
                    <a:pt x="1130254" y="120873"/>
                    <a:pt x="1148292" y="138911"/>
                    <a:pt x="1148292" y="161164"/>
                  </a:cubicBezTo>
                  <a:cubicBezTo>
                    <a:pt x="1148292" y="183416"/>
                    <a:pt x="1130254" y="201455"/>
                    <a:pt x="1108001" y="201455"/>
                  </a:cubicBezTo>
                  <a:cubicBezTo>
                    <a:pt x="1085748" y="201455"/>
                    <a:pt x="1067710" y="183416"/>
                    <a:pt x="1067710" y="161164"/>
                  </a:cubicBezTo>
                  <a:cubicBezTo>
                    <a:pt x="1067710" y="138911"/>
                    <a:pt x="1085748" y="120873"/>
                    <a:pt x="1108001" y="120873"/>
                  </a:cubicBezTo>
                  <a:close/>
                  <a:moveTo>
                    <a:pt x="1490765" y="1128146"/>
                  </a:moveTo>
                  <a:lnTo>
                    <a:pt x="120873" y="1128146"/>
                  </a:lnTo>
                  <a:lnTo>
                    <a:pt x="120873" y="322328"/>
                  </a:lnTo>
                  <a:lnTo>
                    <a:pt x="1490765" y="322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71" name="Google Shape;271;p29"/>
          <p:cNvSpPr/>
          <p:nvPr/>
        </p:nvSpPr>
        <p:spPr>
          <a:xfrm>
            <a:off x="243840" y="377869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849449" y="3940952"/>
            <a:ext cx="1470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근태관리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전자결제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3213160" y="377869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4005049" y="3810640"/>
            <a:ext cx="110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메신저 게시판 공지</a:t>
            </a:r>
            <a:endParaRPr sz="1100"/>
          </a:p>
        </p:txBody>
      </p:sp>
      <p:sp>
        <p:nvSpPr>
          <p:cNvPr id="275" name="Google Shape;275;p29"/>
          <p:cNvSpPr/>
          <p:nvPr/>
        </p:nvSpPr>
        <p:spPr>
          <a:xfrm>
            <a:off x="6211188" y="377869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795224" y="3825452"/>
            <a:ext cx="152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예약 </a:t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식단표 등</a:t>
            </a:r>
            <a:endParaRPr sz="1100"/>
          </a:p>
        </p:txBody>
      </p:sp>
      <p:cxnSp>
        <p:nvCxnSpPr>
          <p:cNvPr id="277" name="Google Shape;277;p2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1728805" y="1587728"/>
            <a:ext cx="5690100" cy="1893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2397875" y="1267194"/>
            <a:ext cx="44088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사내 업무와 관련된</a:t>
            </a:r>
            <a:endParaRPr sz="33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전반적인 모든 기능을 올인원으로 제공하는 </a:t>
            </a:r>
            <a:endParaRPr sz="33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업무 포털 서비스 구현하기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4" name="Google Shape;864;p74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&lt;예약_김태훈&gt;</a:t>
            </a:r>
            <a:endParaRPr sz="1100"/>
          </a:p>
        </p:txBody>
      </p:sp>
      <p:cxnSp>
        <p:nvCxnSpPr>
          <p:cNvPr id="865" name="Google Shape;865;p7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6" name="Google Shape;866;p74"/>
          <p:cNvSpPr/>
          <p:nvPr/>
        </p:nvSpPr>
        <p:spPr>
          <a:xfrm>
            <a:off x="5703059" y="1232421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7" name="Google Shape;867;p74"/>
          <p:cNvSpPr txBox="1"/>
          <p:nvPr/>
        </p:nvSpPr>
        <p:spPr>
          <a:xfrm>
            <a:off x="5792972" y="1290618"/>
            <a:ext cx="2511675" cy="438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예약</a:t>
            </a:r>
            <a:endParaRPr b="1"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8" name="Google Shape;868;p74"/>
          <p:cNvSpPr txBox="1"/>
          <p:nvPr/>
        </p:nvSpPr>
        <p:spPr>
          <a:xfrm>
            <a:off x="4982825" y="2453350"/>
            <a:ext cx="41370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SideMenuEdit Component에서 예약 추가, 수정, 삭제 이벤트 발생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 Component에서 예약 추가 수정, 삭제 이벤트를 실행하여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axios를 이용해 DB에 예약을 수정, 삭제하고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Reservation Component로 상태 전달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Reservation Component에서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변경된 상태에 따라 calendar 인스턴스에 예약 추가, 수정, 삭제</a:t>
            </a:r>
            <a:endParaRPr sz="10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9" name="Google Shape;869;p74"/>
          <p:cNvSpPr txBox="1"/>
          <p:nvPr/>
        </p:nvSpPr>
        <p:spPr>
          <a:xfrm>
            <a:off x="6264431" y="1729150"/>
            <a:ext cx="1573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등록, 수정, 삭제</a:t>
            </a:r>
            <a:endParaRPr sz="1100"/>
          </a:p>
        </p:txBody>
      </p:sp>
      <p:pic>
        <p:nvPicPr>
          <p:cNvPr id="870" name="Google Shape;8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413" y="817650"/>
            <a:ext cx="2932787" cy="42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76" name="Google Shape;876;p75"/>
          <p:cNvSpPr txBox="1"/>
          <p:nvPr/>
        </p:nvSpPr>
        <p:spPr>
          <a:xfrm>
            <a:off x="967750" y="99050"/>
            <a:ext cx="689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&lt;근태관리_출퇴근_김은아&gt;</a:t>
            </a:r>
            <a:endParaRPr sz="1100"/>
          </a:p>
        </p:txBody>
      </p:sp>
      <p:cxnSp>
        <p:nvCxnSpPr>
          <p:cNvPr id="877" name="Google Shape;877;p7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8" name="Google Shape;878;p75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hrController.java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79" name="Google Shape;8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1042800"/>
            <a:ext cx="5707524" cy="25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5"/>
          <p:cNvSpPr txBox="1"/>
          <p:nvPr/>
        </p:nvSpPr>
        <p:spPr>
          <a:xfrm>
            <a:off x="5868750" y="1042800"/>
            <a:ext cx="316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근태관리로 진입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현재 로그인한 사원의 사번으로 오늘 근무정보를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ModelAndView 객체에 근무정보와 viewName을 담아 반환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886" name="Google Shape;886;p7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p76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hrMain</a:t>
            </a: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88" name="Google Shape;888;p76"/>
          <p:cNvSpPr txBox="1"/>
          <p:nvPr/>
        </p:nvSpPr>
        <p:spPr>
          <a:xfrm>
            <a:off x="5883550" y="1042800"/>
            <a:ext cx="316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hrSidebar를 include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받아온 근무정보w를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hrSidebar로 넘겨줌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89" name="Google Shape;889;p76"/>
          <p:cNvPicPr preferRelativeResize="0"/>
          <p:nvPr/>
        </p:nvPicPr>
        <p:blipFill rotWithShape="1">
          <a:blip r:embed="rId3">
            <a:alphaModFix/>
          </a:blip>
          <a:srcRect b="8692" l="0" r="0" t="0"/>
          <a:stretch/>
        </p:blipFill>
        <p:spPr>
          <a:xfrm>
            <a:off x="160025" y="1042800"/>
            <a:ext cx="5707524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6"/>
          <p:cNvSpPr txBox="1"/>
          <p:nvPr/>
        </p:nvSpPr>
        <p:spPr>
          <a:xfrm>
            <a:off x="967750" y="99050"/>
            <a:ext cx="689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&lt;근태관리_출퇴근_김은아&gt;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896" name="Google Shape;896;p7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7" name="Google Shape;897;p77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받아온 근무정보 w에서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출근시간, 퇴근시간을 표시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출근시간, 퇴근시간이 없으면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‘미등록’으로 표시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98" name="Google Shape;898;p77"/>
          <p:cNvPicPr preferRelativeResize="0"/>
          <p:nvPr/>
        </p:nvPicPr>
        <p:blipFill rotWithShape="1">
          <a:blip r:embed="rId3">
            <a:alphaModFix/>
          </a:blip>
          <a:srcRect b="0" l="2769" r="16708" t="12441"/>
          <a:stretch/>
        </p:blipFill>
        <p:spPr>
          <a:xfrm>
            <a:off x="160025" y="1042800"/>
            <a:ext cx="5560725" cy="39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7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hrSidebar</a:t>
            </a: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00" name="Google Shape;900;p77"/>
          <p:cNvSpPr txBox="1"/>
          <p:nvPr/>
        </p:nvSpPr>
        <p:spPr>
          <a:xfrm>
            <a:off x="967750" y="99050"/>
            <a:ext cx="689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&lt;근태관리_출퇴근_김은아&gt;</a:t>
            </a:r>
            <a:endParaRPr sz="1100"/>
          </a:p>
        </p:txBody>
      </p:sp>
      <p:pic>
        <p:nvPicPr>
          <p:cNvPr id="901" name="Google Shape;90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50" y="2304894"/>
            <a:ext cx="1297750" cy="2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07" name="Google Shape;907;p78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8" name="Google Shape;908;p78"/>
          <p:cNvSpPr txBox="1"/>
          <p:nvPr/>
        </p:nvSpPr>
        <p:spPr>
          <a:xfrm>
            <a:off x="5883550" y="1042800"/>
            <a:ext cx="3167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출근, 퇴근 여부에따라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출퇴근버튼 활성화/비활성화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각 버튼을 클릭하면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상태코드 status,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근무번호 wNo를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change.hr로 전송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09" name="Google Shape;909;p78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hrSidebar.jsp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910" name="Google Shape;910;p78"/>
          <p:cNvPicPr preferRelativeResize="0"/>
          <p:nvPr/>
        </p:nvPicPr>
        <p:blipFill rotWithShape="1">
          <a:blip r:embed="rId3">
            <a:alphaModFix/>
          </a:blip>
          <a:srcRect b="0" l="0" r="46242" t="0"/>
          <a:stretch/>
        </p:blipFill>
        <p:spPr>
          <a:xfrm>
            <a:off x="160013" y="1228625"/>
            <a:ext cx="5723524" cy="28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5" y="1042801"/>
            <a:ext cx="3207300" cy="1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5" y="4073850"/>
            <a:ext cx="3606925" cy="1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8"/>
          <p:cNvSpPr txBox="1"/>
          <p:nvPr/>
        </p:nvSpPr>
        <p:spPr>
          <a:xfrm>
            <a:off x="967750" y="99050"/>
            <a:ext cx="689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&lt;근태관리_출퇴근_김은아&gt;</a:t>
            </a:r>
            <a:endParaRPr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19" name="Google Shape;919;p7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0" name="Google Shape;920;p79"/>
          <p:cNvSpPr txBox="1"/>
          <p:nvPr/>
        </p:nvSpPr>
        <p:spPr>
          <a:xfrm>
            <a:off x="5883550" y="1042800"/>
            <a:ext cx="316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출근버튼을 클릭했을 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출근정보가 없기때문에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출근정보 insert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퇴근버튼을 클릭했을 때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퇴근시간과 퇴근상태로 update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실행 후 redirect:work.hr 반환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근태관리 메인화면으로 이동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21" name="Google Shape;921;p79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hrController.java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922" name="Google Shape;922;p79"/>
          <p:cNvPicPr preferRelativeResize="0"/>
          <p:nvPr/>
        </p:nvPicPr>
        <p:blipFill rotWithShape="1">
          <a:blip r:embed="rId3">
            <a:alphaModFix/>
          </a:blip>
          <a:srcRect b="22570" l="0" r="0" t="0"/>
          <a:stretch/>
        </p:blipFill>
        <p:spPr>
          <a:xfrm>
            <a:off x="160025" y="1042800"/>
            <a:ext cx="4820650" cy="330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9"/>
          <p:cNvPicPr preferRelativeResize="0"/>
          <p:nvPr/>
        </p:nvPicPr>
        <p:blipFill rotWithShape="1">
          <a:blip r:embed="rId3">
            <a:alphaModFix/>
          </a:blip>
          <a:srcRect b="0" l="0" r="0" t="95063"/>
          <a:stretch/>
        </p:blipFill>
        <p:spPr>
          <a:xfrm>
            <a:off x="160025" y="4281708"/>
            <a:ext cx="4820650" cy="21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974" y="3166800"/>
            <a:ext cx="2412625" cy="18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9"/>
          <p:cNvSpPr txBox="1"/>
          <p:nvPr/>
        </p:nvSpPr>
        <p:spPr>
          <a:xfrm>
            <a:off x="3518975" y="2797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hrServiceImpl.java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26" name="Google Shape;926;p79"/>
          <p:cNvSpPr txBox="1"/>
          <p:nvPr/>
        </p:nvSpPr>
        <p:spPr>
          <a:xfrm>
            <a:off x="967750" y="99050"/>
            <a:ext cx="689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&lt;근태관리_출퇴근_김은아&gt;</a:t>
            </a:r>
            <a:endParaRPr sz="1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32" name="Google Shape;932;p8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3" name="Google Shape;933;p80"/>
          <p:cNvSpPr txBox="1"/>
          <p:nvPr/>
        </p:nvSpPr>
        <p:spPr>
          <a:xfrm>
            <a:off x="5883550" y="1042800"/>
            <a:ext cx="316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hrMain.jsp를 로드할 때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ajax방식으로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	이번년도, 이번달, 사번을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	selectWorkList.hr로 전송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html형태로 반환받기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반환된 결과를 id가 workList인 div안에 넣기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34" name="Google Shape;934;p80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hrMain.jsp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35" name="Google Shape;935;p80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&lt;근태관리_근무정보 조회_김은아&gt;</a:t>
            </a:r>
            <a:endParaRPr sz="1100"/>
          </a:p>
        </p:txBody>
      </p:sp>
      <p:pic>
        <p:nvPicPr>
          <p:cNvPr id="936" name="Google Shape;9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3844249" cy="39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42" name="Google Shape;942;p8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3" name="Google Shape;943;p81"/>
          <p:cNvSpPr txBox="1"/>
          <p:nvPr/>
        </p:nvSpPr>
        <p:spPr>
          <a:xfrm>
            <a:off x="5883550" y="1042800"/>
            <a:ext cx="316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객체 work에 사번과 문자열 형태의 날짜 담기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이번달 근무정보 리스트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model에 wlist, year,month담기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workListView 반환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44" name="Google Shape;944;p81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hrContoroller</a:t>
            </a: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45" name="Google Shape;945;p81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&lt;근태관리_근무정보 조회_김은아&gt;</a:t>
            </a:r>
            <a:endParaRPr sz="1100"/>
          </a:p>
        </p:txBody>
      </p:sp>
      <p:pic>
        <p:nvPicPr>
          <p:cNvPr id="946" name="Google Shape;9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4613450" cy="396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52" name="Google Shape;952;p8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3" name="Google Shape;953;p82"/>
          <p:cNvSpPr txBox="1"/>
          <p:nvPr/>
        </p:nvSpPr>
        <p:spPr>
          <a:xfrm>
            <a:off x="5883550" y="1042800"/>
            <a:ext cx="31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각 자리에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알맞은 정보 넣기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54" name="Google Shape;954;p82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workListView</a:t>
            </a: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55" name="Google Shape;955;p82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&lt;근태관리_근무정보 조회_김은아&gt;</a:t>
            </a:r>
            <a:endParaRPr sz="1100"/>
          </a:p>
        </p:txBody>
      </p:sp>
      <p:pic>
        <p:nvPicPr>
          <p:cNvPr id="956" name="Google Shape;9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771575" cy="277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62" name="Google Shape;962;p8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3" name="Google Shape;963;p83"/>
          <p:cNvSpPr txBox="1"/>
          <p:nvPr/>
        </p:nvSpPr>
        <p:spPr>
          <a:xfrm>
            <a:off x="5883550" y="1042800"/>
            <a:ext cx="31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각 자리에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알맞은 정보 넣기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4" name="Google Shape;964;p83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workListView.jsp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5" name="Google Shape;965;p83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&lt;근태관리_근무정보 조회_김은아&gt;</a:t>
            </a:r>
            <a:endParaRPr sz="1100"/>
          </a:p>
        </p:txBody>
      </p:sp>
      <p:pic>
        <p:nvPicPr>
          <p:cNvPr id="966" name="Google Shape;9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97" y="1042800"/>
            <a:ext cx="4715150" cy="39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00" y="1761375"/>
            <a:ext cx="5637750" cy="1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3"/>
          <p:cNvSpPr/>
          <p:nvPr/>
        </p:nvSpPr>
        <p:spPr>
          <a:xfrm>
            <a:off x="3413475" y="1761375"/>
            <a:ext cx="5637900" cy="133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3"/>
          <p:cNvSpPr txBox="1"/>
          <p:nvPr/>
        </p:nvSpPr>
        <p:spPr>
          <a:xfrm>
            <a:off x="3413500" y="14587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결과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1,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967740" y="99060"/>
            <a:ext cx="372121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유사 프로그램 분석</a:t>
            </a:r>
            <a:endParaRPr sz="1100"/>
          </a:p>
        </p:txBody>
      </p:sp>
      <p:cxnSp>
        <p:nvCxnSpPr>
          <p:cNvPr id="287" name="Google Shape;287;p30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30"/>
          <p:cNvSpPr/>
          <p:nvPr/>
        </p:nvSpPr>
        <p:spPr>
          <a:xfrm>
            <a:off x="972027" y="3626617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1339677" y="3804825"/>
            <a:ext cx="195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다우오피스</a:t>
            </a:r>
            <a:endParaRPr sz="2100"/>
          </a:p>
        </p:txBody>
      </p:sp>
      <p:sp>
        <p:nvSpPr>
          <p:cNvPr id="290" name="Google Shape;290;p30"/>
          <p:cNvSpPr/>
          <p:nvPr/>
        </p:nvSpPr>
        <p:spPr>
          <a:xfrm>
            <a:off x="5537060" y="3663192"/>
            <a:ext cx="2688900" cy="8259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6115907" y="3804200"/>
            <a:ext cx="1531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플로우</a:t>
            </a:r>
            <a:endParaRPr sz="2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5" y="866700"/>
            <a:ext cx="4511025" cy="2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50" y="827350"/>
            <a:ext cx="4385100" cy="2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75" name="Google Shape;975;p8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6" name="Google Shape;976;p84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날짜 좌우의 아이콘 클릭시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다음달, 지난달 근무정보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hrMain.jsp에서 사용한 방식과 똑같은 ajax방식으로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77" name="Google Shape;977;p84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workListView.jsp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78" name="Google Shape;978;p84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&lt;근태관리_근무정보 조회_김은아&gt;</a:t>
            </a:r>
            <a:endParaRPr sz="1100"/>
          </a:p>
        </p:txBody>
      </p:sp>
      <p:pic>
        <p:nvPicPr>
          <p:cNvPr id="979" name="Google Shape;9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8525"/>
            <a:ext cx="6119290" cy="6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3850"/>
            <a:ext cx="3525749" cy="2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475" y="2683850"/>
            <a:ext cx="3407342" cy="2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25" y="1042803"/>
            <a:ext cx="5414670" cy="8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88" name="Google Shape;988;p8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9" name="Google Shape;989;p85"/>
          <p:cNvSpPr txBox="1"/>
          <p:nvPr/>
        </p:nvSpPr>
        <p:spPr>
          <a:xfrm>
            <a:off x="5883550" y="1042800"/>
            <a:ext cx="316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사원의 휴가정보, 휴가사용 리스트, 휴가생성 리스트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model에 담고 vacation.jsp반환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90" name="Google Shape;990;p85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hrController.java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91" name="Google Shape;991;p85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&lt;근태관리_연차내역_김은아&gt;</a:t>
            </a:r>
            <a:endParaRPr sz="1100"/>
          </a:p>
        </p:txBody>
      </p:sp>
      <p:pic>
        <p:nvPicPr>
          <p:cNvPr id="992" name="Google Shape;9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275899" cy="33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98" name="Google Shape;998;p8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9" name="Google Shape;999;p86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사원의 휴가정보, 휴가사용 리스트, 휴가발생 리스트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가져오기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각 자리에 맞게 값 넣어줌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00" name="Google Shape;1000;p86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&lt;근태관리_연차내역_김은아&gt;</a:t>
            </a:r>
            <a:endParaRPr sz="1100"/>
          </a:p>
        </p:txBody>
      </p:sp>
      <p:pic>
        <p:nvPicPr>
          <p:cNvPr id="1001" name="Google Shape;100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8650"/>
            <a:ext cx="6826874" cy="20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2800"/>
            <a:ext cx="5516551" cy="11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6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vacation.jsp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09" name="Google Shape;1009;p8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0" name="Google Shape;1010;p87"/>
          <p:cNvSpPr txBox="1"/>
          <p:nvPr/>
        </p:nvSpPr>
        <p:spPr>
          <a:xfrm>
            <a:off x="5883550" y="1042800"/>
            <a:ext cx="316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현재 사원의 직급, 이름,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총 연차, 사용연차, 잔여연차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보여주기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11" name="Google Shape;1011;p87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vacation.jsp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12" name="Google Shape;1012;p87"/>
          <p:cNvSpPr txBox="1"/>
          <p:nvPr/>
        </p:nvSpPr>
        <p:spPr>
          <a:xfrm>
            <a:off x="967750" y="99050"/>
            <a:ext cx="73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&lt;근태관리_연차내역_김은아&gt;</a:t>
            </a:r>
            <a:endParaRPr sz="1100"/>
          </a:p>
        </p:txBody>
      </p:sp>
      <p:pic>
        <p:nvPicPr>
          <p:cNvPr id="1013" name="Google Shape;10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707327"/>
            <a:ext cx="5782751" cy="301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7"/>
          <p:cNvPicPr preferRelativeResize="0"/>
          <p:nvPr/>
        </p:nvPicPr>
        <p:blipFill rotWithShape="1">
          <a:blip r:embed="rId4">
            <a:alphaModFix/>
          </a:blip>
          <a:srcRect b="14420" l="2138" r="1975" t="0"/>
          <a:stretch/>
        </p:blipFill>
        <p:spPr>
          <a:xfrm>
            <a:off x="160025" y="1042800"/>
            <a:ext cx="5782749" cy="6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7"/>
          <p:cNvSpPr/>
          <p:nvPr/>
        </p:nvSpPr>
        <p:spPr>
          <a:xfrm>
            <a:off x="999125" y="2161000"/>
            <a:ext cx="49437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7"/>
          <p:cNvSpPr/>
          <p:nvPr/>
        </p:nvSpPr>
        <p:spPr>
          <a:xfrm>
            <a:off x="3823200" y="2957250"/>
            <a:ext cx="15792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87"/>
          <p:cNvSpPr/>
          <p:nvPr/>
        </p:nvSpPr>
        <p:spPr>
          <a:xfrm>
            <a:off x="3857200" y="3586988"/>
            <a:ext cx="15792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87"/>
          <p:cNvSpPr/>
          <p:nvPr/>
        </p:nvSpPr>
        <p:spPr>
          <a:xfrm>
            <a:off x="3857200" y="4216725"/>
            <a:ext cx="15792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4" name="Google Shape;1024;p88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&lt;전자결재_메인화면_김은아&gt;</a:t>
            </a:r>
            <a:endParaRPr sz="1100"/>
          </a:p>
        </p:txBody>
      </p:sp>
      <p:cxnSp>
        <p:nvCxnSpPr>
          <p:cNvPr id="1025" name="Google Shape;1025;p88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p88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27" name="Google Shape;10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4722185" cy="39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8"/>
          <p:cNvSpPr txBox="1"/>
          <p:nvPr/>
        </p:nvSpPr>
        <p:spPr>
          <a:xfrm>
            <a:off x="5883550" y="1042800"/>
            <a:ext cx="31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결재 대기문서, 기안 진행문서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결재 완료 문서를 최근 기안일부터 5개씩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양식 목록과 결재자 목록(사원목록)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34" name="Google Shape;1034;p89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&lt;전자결재_메인화면_김은아&gt;</a:t>
            </a:r>
            <a:endParaRPr sz="1100"/>
          </a:p>
        </p:txBody>
      </p:sp>
      <p:cxnSp>
        <p:nvCxnSpPr>
          <p:cNvPr id="1035" name="Google Shape;1035;p8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6" name="Google Shape;1036;p89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eAMain.jsp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37" name="Google Shape;10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268900" cy="33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9"/>
          <p:cNvSpPr txBox="1"/>
          <p:nvPr/>
        </p:nvSpPr>
        <p:spPr>
          <a:xfrm>
            <a:off x="5883550" y="1042800"/>
            <a:ext cx="31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조회해온 리스트들을 자리에맞게 보여주기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39" name="Google Shape;103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00" y="1703600"/>
            <a:ext cx="3552350" cy="219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45" name="Google Shape;1045;p90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&lt;전자결재_프로세스_김은아&gt;</a:t>
            </a:r>
            <a:endParaRPr sz="1100"/>
          </a:p>
        </p:txBody>
      </p:sp>
      <p:cxnSp>
        <p:nvCxnSpPr>
          <p:cNvPr id="1046" name="Google Shape;1046;p9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7" name="Google Shape;10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86" y="1030750"/>
            <a:ext cx="6619025" cy="36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53" name="Google Shape;1053;p91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&lt;전자결재_기안하기_김은아&gt;</a:t>
            </a:r>
            <a:endParaRPr sz="1100"/>
          </a:p>
        </p:txBody>
      </p:sp>
      <p:cxnSp>
        <p:nvCxnSpPr>
          <p:cNvPr id="1054" name="Google Shape;1054;p9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5" name="Google Shape;1055;p91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eASidebar.jsp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56" name="Google Shape;1056;p91"/>
          <p:cNvSpPr txBox="1"/>
          <p:nvPr/>
        </p:nvSpPr>
        <p:spPr>
          <a:xfrm>
            <a:off x="5883550" y="1042800"/>
            <a:ext cx="316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현재 사원의 직급, 이름,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총 연차, 사용연차, 잔여연차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보여주기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57" name="Google Shape;10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126429" cy="1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1"/>
          <p:cNvPicPr preferRelativeResize="0"/>
          <p:nvPr/>
        </p:nvPicPr>
        <p:blipFill rotWithShape="1">
          <a:blip r:embed="rId4">
            <a:alphaModFix/>
          </a:blip>
          <a:srcRect b="0" l="0" r="0" t="2638"/>
          <a:stretch/>
        </p:blipFill>
        <p:spPr>
          <a:xfrm>
            <a:off x="160025" y="1195012"/>
            <a:ext cx="6130574" cy="150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5" y="2699250"/>
            <a:ext cx="7571550" cy="2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91"/>
          <p:cNvPicPr preferRelativeResize="0"/>
          <p:nvPr/>
        </p:nvPicPr>
        <p:blipFill rotWithShape="1">
          <a:blip r:embed="rId6">
            <a:alphaModFix/>
          </a:blip>
          <a:srcRect b="0" l="0" r="51383" t="0"/>
          <a:stretch/>
        </p:blipFill>
        <p:spPr>
          <a:xfrm>
            <a:off x="6335425" y="1874100"/>
            <a:ext cx="1427914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91"/>
          <p:cNvPicPr preferRelativeResize="0"/>
          <p:nvPr/>
        </p:nvPicPr>
        <p:blipFill rotWithShape="1">
          <a:blip r:embed="rId7">
            <a:alphaModFix/>
          </a:blip>
          <a:srcRect b="0" l="50886" r="5222" t="0"/>
          <a:stretch/>
        </p:blipFill>
        <p:spPr>
          <a:xfrm>
            <a:off x="7763350" y="1874100"/>
            <a:ext cx="1248175" cy="29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1"/>
          <p:cNvSpPr/>
          <p:nvPr/>
        </p:nvSpPr>
        <p:spPr>
          <a:xfrm>
            <a:off x="6335425" y="1874100"/>
            <a:ext cx="1428000" cy="167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1"/>
          <p:cNvSpPr/>
          <p:nvPr/>
        </p:nvSpPr>
        <p:spPr>
          <a:xfrm>
            <a:off x="7763350" y="1874100"/>
            <a:ext cx="1248300" cy="29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69" name="Google Shape;1069;p9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0" name="Google Shape;1070;p92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71" name="Google Shape;1071;p92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&lt;전자결재_기안하기_김은아&gt;</a:t>
            </a:r>
            <a:endParaRPr sz="1100"/>
          </a:p>
        </p:txBody>
      </p:sp>
      <p:pic>
        <p:nvPicPr>
          <p:cNvPr id="1072" name="Google Shape;10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671750" cy="33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2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받아온 파라미터 값으로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양식 정보, 기안자 정보, 결재자 정보를 EApproval에 넣기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mv 반환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79" name="Google Shape;1079;p93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&lt;전자결재_기안하기_김은아&gt;</a:t>
            </a:r>
            <a:endParaRPr sz="1100"/>
          </a:p>
        </p:txBody>
      </p:sp>
      <p:cxnSp>
        <p:nvCxnSpPr>
          <p:cNvPr id="1080" name="Google Shape;1080;p9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1" name="Google Shape;1081;p93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eAEnrollForm.jsp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82" name="Google Shape;1082;p93"/>
          <p:cNvSpPr txBox="1"/>
          <p:nvPr/>
        </p:nvSpPr>
        <p:spPr>
          <a:xfrm>
            <a:off x="5883550" y="1042800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가져온 ea정보를 보여줌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83" name="Google Shape;1083;p93"/>
          <p:cNvPicPr preferRelativeResize="0"/>
          <p:nvPr/>
        </p:nvPicPr>
        <p:blipFill rotWithShape="1">
          <a:blip r:embed="rId3">
            <a:alphaModFix/>
          </a:blip>
          <a:srcRect b="72056" l="0" r="0" t="0"/>
          <a:stretch/>
        </p:blipFill>
        <p:spPr>
          <a:xfrm>
            <a:off x="160025" y="1121275"/>
            <a:ext cx="5931599" cy="4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93"/>
          <p:cNvPicPr preferRelativeResize="0"/>
          <p:nvPr/>
        </p:nvPicPr>
        <p:blipFill rotWithShape="1">
          <a:blip r:embed="rId4">
            <a:alphaModFix/>
          </a:blip>
          <a:srcRect b="31805" l="0" r="14994" t="0"/>
          <a:stretch/>
        </p:blipFill>
        <p:spPr>
          <a:xfrm>
            <a:off x="160025" y="1594575"/>
            <a:ext cx="5931600" cy="214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3367675" y="3148350"/>
            <a:ext cx="2264700" cy="129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967740" y="99060"/>
            <a:ext cx="438004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유사프로그램 분석</a:t>
            </a:r>
            <a:endParaRPr sz="1100"/>
          </a:p>
        </p:txBody>
      </p:sp>
      <p:cxnSp>
        <p:nvCxnSpPr>
          <p:cNvPr id="301" name="Google Shape;301;p31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쥐고있는, 손, 휴대폰, 전화이(가) 표시된 사진&#10;&#10;자동 생성된 설명" id="302" name="Google Shape;3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826" y="3053897"/>
            <a:ext cx="5153301" cy="2678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353615" y="2980269"/>
            <a:ext cx="1531200" cy="1531200"/>
          </a:xfrm>
          <a:prstGeom prst="ellipse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1659107" y="1522692"/>
            <a:ext cx="1531200" cy="1531200"/>
          </a:xfrm>
          <a:prstGeom prst="ellipse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732644" y="1522697"/>
            <a:ext cx="1531200" cy="1531200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7122752" y="2980281"/>
            <a:ext cx="1531200" cy="1531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54274" y="2822825"/>
            <a:ext cx="1019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A.</a:t>
            </a:r>
            <a:endParaRPr b="1" sz="5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1261825" y="1331875"/>
            <a:ext cx="1100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B.</a:t>
            </a:r>
            <a:endParaRPr b="1" sz="5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4887043" y="1331875"/>
            <a:ext cx="1831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D.</a:t>
            </a:r>
            <a:endParaRPr b="1" sz="5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6450580" y="2737300"/>
            <a:ext cx="1665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E.</a:t>
            </a:r>
            <a:endParaRPr b="1" sz="5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3695869" y="1092860"/>
            <a:ext cx="1531200" cy="1531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2997188" y="888900"/>
            <a:ext cx="1531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C.</a:t>
            </a:r>
            <a:endParaRPr b="1" sz="5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294325" y="927150"/>
            <a:ext cx="28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* </a:t>
            </a: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도출된 주요 요소들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478725" y="3598250"/>
            <a:ext cx="15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사내 커뮤니티 시스템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1880150" y="2113738"/>
            <a:ext cx="15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근무 태도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기록,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3806400" y="1634675"/>
            <a:ext cx="153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간편한 인사관리 서비스 제공 (급여, 세금)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5732650" y="2113750"/>
            <a:ext cx="15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문서 - 서류 관리 (결제, 업무 자료)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7167625" y="3598250"/>
            <a:ext cx="15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협업 보조 서비스 (워크 플로우)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3457063" y="3053900"/>
            <a:ext cx="200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* 그에 따른 프로젝트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방향성은?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협업 및 비즈니스를 위한 보조 서비스를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제공하는 플랫폼 개발</a:t>
            </a: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!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0" name="Google Shape;1090;p94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&lt;전자결재_기안하기_김은아&gt;</a:t>
            </a:r>
            <a:endParaRPr sz="1100"/>
          </a:p>
        </p:txBody>
      </p:sp>
      <p:cxnSp>
        <p:nvCxnSpPr>
          <p:cNvPr id="1091" name="Google Shape;1091;p9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2" name="Google Shape;1092;p94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eAEnrollForm.jsp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3" name="Google Shape;1093;p94"/>
          <p:cNvSpPr txBox="1"/>
          <p:nvPr/>
        </p:nvSpPr>
        <p:spPr>
          <a:xfrm>
            <a:off x="5883550" y="1042800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가져온 ea정보를 보여줌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94" name="Google Shape;10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4606049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750" y="1939000"/>
            <a:ext cx="4094676" cy="30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225" y="3448725"/>
            <a:ext cx="3739676" cy="1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94"/>
          <p:cNvSpPr/>
          <p:nvPr/>
        </p:nvSpPr>
        <p:spPr>
          <a:xfrm>
            <a:off x="1010225" y="3448725"/>
            <a:ext cx="4737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03" name="Google Shape;1103;p95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&lt;전자결재_기안하기_김은아&gt;</a:t>
            </a:r>
            <a:endParaRPr sz="1100"/>
          </a:p>
        </p:txBody>
      </p:sp>
      <p:cxnSp>
        <p:nvCxnSpPr>
          <p:cNvPr id="1104" name="Google Shape;1104;p9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5" name="Google Shape;1105;p95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06" name="Google Shape;1106;p95"/>
          <p:cNvSpPr txBox="1"/>
          <p:nvPr/>
        </p:nvSpPr>
        <p:spPr>
          <a:xfrm>
            <a:off x="5883550" y="1042800"/>
            <a:ext cx="3167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문서 기안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넘어온 ea객체와 첨부파일을 저장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문서의 상태를 ‘진행중’으로 설정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07" name="Google Shape;11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771576" cy="259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13" name="Google Shape;1113;p96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&lt;전자결재_결재, 반려_김은아&gt;</a:t>
            </a:r>
            <a:endParaRPr sz="1100"/>
          </a:p>
        </p:txBody>
      </p:sp>
      <p:cxnSp>
        <p:nvCxnSpPr>
          <p:cNvPr id="1114" name="Google Shape;1114;p9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5" name="Google Shape;1115;p96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eApprDetailView.jsp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16" name="Google Shape;1116;p96"/>
          <p:cNvSpPr txBox="1"/>
          <p:nvPr/>
        </p:nvSpPr>
        <p:spPr>
          <a:xfrm>
            <a:off x="5883550" y="1042800"/>
            <a:ext cx="316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문서의 상태, 로그인유저가 결재자인지, 기안자인지에 따라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다른버튼 노출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결재자와 현재 로그인유저가 같고, ‘진행중’인 문서라면,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‘결재’, ‘반려’ 버튼 노출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결재 버튼 클릭하면 sCode = 2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반려 버튼 클릭하면 sCode = 3 전송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17" name="Google Shape;11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1132450"/>
            <a:ext cx="5677551" cy="216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525" y="3162125"/>
            <a:ext cx="4379030" cy="18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6"/>
          <p:cNvSpPr/>
          <p:nvPr/>
        </p:nvSpPr>
        <p:spPr>
          <a:xfrm>
            <a:off x="1504525" y="3162125"/>
            <a:ext cx="686100" cy="25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6"/>
          <p:cNvSpPr/>
          <p:nvPr/>
        </p:nvSpPr>
        <p:spPr>
          <a:xfrm>
            <a:off x="667200" y="1530950"/>
            <a:ext cx="5216400" cy="54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26" name="Google Shape;1126;p97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&lt;전자결재_결재, 반려_김은아&gt;</a:t>
            </a:r>
            <a:endParaRPr sz="1100"/>
          </a:p>
        </p:txBody>
      </p:sp>
      <p:cxnSp>
        <p:nvCxnSpPr>
          <p:cNvPr id="1127" name="Google Shape;1127;p9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8" name="Google Shape;1128;p97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29" name="Google Shape;1129;p97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전송된 문서의 상태를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‘완료’ 또는 ‘반려’로 update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결재한 문서를 조회해서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eApprDetailView로 이동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30" name="Google Shape;11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578750" cy="200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36" name="Google Shape;1136;p98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&lt;전자결재_재기안_김은아&gt;</a:t>
            </a:r>
            <a:endParaRPr sz="1100"/>
          </a:p>
        </p:txBody>
      </p:sp>
      <p:cxnSp>
        <p:nvCxnSpPr>
          <p:cNvPr id="1137" name="Google Shape;1137;p98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8" name="Google Shape;1138;p98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eApprDetailView.jsp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39" name="Google Shape;1139;p98"/>
          <p:cNvSpPr txBox="1"/>
          <p:nvPr/>
        </p:nvSpPr>
        <p:spPr>
          <a:xfrm>
            <a:off x="5883550" y="1042800"/>
            <a:ext cx="316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상태가 ‘반려’이고, 기안자와 현재 로그인 유저가 같으면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	‘재기안’버튼 노출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내용을 수정하고 버튼 클릭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40" name="Google Shape;114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677551" cy="21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98"/>
          <p:cNvSpPr/>
          <p:nvPr/>
        </p:nvSpPr>
        <p:spPr>
          <a:xfrm>
            <a:off x="621175" y="2500450"/>
            <a:ext cx="5216400" cy="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376" y="2412900"/>
            <a:ext cx="2195564" cy="25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8"/>
          <p:cNvSpPr/>
          <p:nvPr/>
        </p:nvSpPr>
        <p:spPr>
          <a:xfrm>
            <a:off x="6197175" y="2500450"/>
            <a:ext cx="419100" cy="21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49" name="Google Shape;1149;p99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&lt;전자결재_재기안_김은아&gt;</a:t>
            </a:r>
            <a:endParaRPr sz="1100"/>
          </a:p>
        </p:txBody>
      </p:sp>
      <p:cxnSp>
        <p:nvCxnSpPr>
          <p:cNvPr id="1150" name="Google Shape;1150;p9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1" name="Google Shape;1151;p99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52" name="Google Shape;1152;p99"/>
          <p:cNvSpPr txBox="1"/>
          <p:nvPr/>
        </p:nvSpPr>
        <p:spPr>
          <a:xfrm>
            <a:off x="5883550" y="1042800"/>
            <a:ext cx="316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받아온 ea의 내용과, 첨부파일을 수정, 문서상태를 ‘보완’으로 update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update 후 문서번호로 해당 문서 조회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eApprDetailView로 이동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53" name="Google Shape;115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771574" cy="313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59" name="Google Shape;1159;p100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&lt;전자결재_취소_김은아&gt;</a:t>
            </a:r>
            <a:endParaRPr sz="1100"/>
          </a:p>
        </p:txBody>
      </p:sp>
      <p:cxnSp>
        <p:nvCxnSpPr>
          <p:cNvPr id="1160" name="Google Shape;1160;p100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1" name="Google Shape;1161;p100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eApprDetailView.jsp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62" name="Google Shape;1162;p100"/>
          <p:cNvSpPr txBox="1"/>
          <p:nvPr/>
        </p:nvSpPr>
        <p:spPr>
          <a:xfrm>
            <a:off x="5883550" y="1042800"/>
            <a:ext cx="31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상태가 ‘진행중’이고 기안자와 현재 로그인 유저가 같으면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‘수정’, ‘취소’ 버튼 노출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‘취소’버튼 클릭시 delete.ap로 이동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63" name="Google Shape;116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677551" cy="21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0"/>
          <p:cNvSpPr/>
          <p:nvPr/>
        </p:nvSpPr>
        <p:spPr>
          <a:xfrm>
            <a:off x="621175" y="1975000"/>
            <a:ext cx="5216400" cy="53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5" name="Google Shape;116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976" y="2672700"/>
            <a:ext cx="2378547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00"/>
          <p:cNvSpPr/>
          <p:nvPr/>
        </p:nvSpPr>
        <p:spPr>
          <a:xfrm>
            <a:off x="6055975" y="2710700"/>
            <a:ext cx="686100" cy="25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1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967750" y="99050"/>
            <a:ext cx="679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&lt;전자결재_취소_김은아&gt;</a:t>
            </a:r>
            <a:endParaRPr sz="1100"/>
          </a:p>
        </p:txBody>
      </p:sp>
      <p:cxnSp>
        <p:nvCxnSpPr>
          <p:cNvPr id="1173" name="Google Shape;1173;p101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4" name="Google Shape;1174;p101"/>
          <p:cNvSpPr txBox="1"/>
          <p:nvPr/>
        </p:nvSpPr>
        <p:spPr>
          <a:xfrm>
            <a:off x="0" y="673500"/>
            <a:ext cx="20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EApprovalConroller.java</a:t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>
            <a:off x="5883550" y="1042800"/>
            <a:ext cx="31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●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ea의 문서번호에 해당하는 문서 상태를 ‘취소’로 update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76" name="Google Shape;117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042800"/>
            <a:ext cx="5771575" cy="2152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4750"/>
            <a:ext cx="5426564" cy="39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2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3" name="Google Shape;1183;p102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184" name="Google Shape;1184;p102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5" name="Google Shape;1185;p102"/>
          <p:cNvSpPr txBox="1"/>
          <p:nvPr/>
        </p:nvSpPr>
        <p:spPr>
          <a:xfrm>
            <a:off x="4962675" y="47215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6" name="Google Shape;1186;p102"/>
          <p:cNvSpPr txBox="1"/>
          <p:nvPr/>
        </p:nvSpPr>
        <p:spPr>
          <a:xfrm>
            <a:off x="3813575" y="1221425"/>
            <a:ext cx="16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클릭이벤트 비활성화</a:t>
            </a:r>
            <a:endParaRPr b="1"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7" name="Google Shape;1187;p102"/>
          <p:cNvSpPr txBox="1"/>
          <p:nvPr/>
        </p:nvSpPr>
        <p:spPr>
          <a:xfrm>
            <a:off x="5578975" y="760625"/>
            <a:ext cx="2963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여러가지 설정을 위해 서버로 공지사항 번호를 전송하기 위해 value 속성 값에 고유 번호를 담음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anonym 필드에 담겨 있는 값이 ‘Y’면 작성자에 대한 ‘회원 번호’를 비공개 처리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checkbox와 마찬가지로 아이콘의 클릭이벤트 비활성화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공지로 등록 완료 후 검정색의 별 아이콘으로 변경, 클릭하여 설정 해제할 수 있도록 onclick 속성 설정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상단 고정 여부를 가져오기 위한 필드 값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8" name="Google Shape;1188;p102"/>
          <p:cNvSpPr txBox="1"/>
          <p:nvPr/>
        </p:nvSpPr>
        <p:spPr>
          <a:xfrm>
            <a:off x="2237050" y="3144350"/>
            <a:ext cx="16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9" name="Google Shape;1189;p102"/>
          <p:cNvSpPr txBox="1"/>
          <p:nvPr/>
        </p:nvSpPr>
        <p:spPr>
          <a:xfrm>
            <a:off x="2933375" y="2139775"/>
            <a:ext cx="12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익명 설정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0" name="Google Shape;1190;p102"/>
          <p:cNvSpPr txBox="1"/>
          <p:nvPr/>
        </p:nvSpPr>
        <p:spPr>
          <a:xfrm>
            <a:off x="6057675" y="1506875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1" name="Google Shape;1191;p102"/>
          <p:cNvSpPr txBox="1"/>
          <p:nvPr/>
        </p:nvSpPr>
        <p:spPr>
          <a:xfrm>
            <a:off x="6168175" y="2973575"/>
            <a:ext cx="14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2" name="Google Shape;1192;p102"/>
          <p:cNvSpPr txBox="1"/>
          <p:nvPr/>
        </p:nvSpPr>
        <p:spPr>
          <a:xfrm>
            <a:off x="3074025" y="3295050"/>
            <a:ext cx="167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클릭이벤트 비활성화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3" name="Google Shape;1193;p102"/>
          <p:cNvSpPr txBox="1"/>
          <p:nvPr/>
        </p:nvSpPr>
        <p:spPr>
          <a:xfrm>
            <a:off x="6077775" y="2471300"/>
            <a:ext cx="27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4" name="Google Shape;1194;p102"/>
          <p:cNvSpPr txBox="1"/>
          <p:nvPr/>
        </p:nvSpPr>
        <p:spPr>
          <a:xfrm>
            <a:off x="6168175" y="2366375"/>
            <a:ext cx="28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5" name="Google Shape;1195;p102"/>
          <p:cNvSpPr txBox="1"/>
          <p:nvPr/>
        </p:nvSpPr>
        <p:spPr>
          <a:xfrm>
            <a:off x="1637475" y="4701450"/>
            <a:ext cx="13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hidden 처리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6" name="Google Shape;1196;p102"/>
          <p:cNvSpPr txBox="1"/>
          <p:nvPr/>
        </p:nvSpPr>
        <p:spPr>
          <a:xfrm>
            <a:off x="3157625" y="4283775"/>
            <a:ext cx="13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공지 등록 여부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0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02" name="Google Shape;1202;p103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03" name="Google Shape;1203;p103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04" name="Google Shape;12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4963992" cy="42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03"/>
          <p:cNvSpPr txBox="1"/>
          <p:nvPr/>
        </p:nvSpPr>
        <p:spPr>
          <a:xfrm>
            <a:off x="3053950" y="655725"/>
            <a:ext cx="25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06" name="Google Shape;1206;p103"/>
          <p:cNvSpPr txBox="1"/>
          <p:nvPr/>
        </p:nvSpPr>
        <p:spPr>
          <a:xfrm>
            <a:off x="5304225" y="762000"/>
            <a:ext cx="2843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반드시 1개의 게시글 선택할 수 있도록 처리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check 여부가 true인 input값--&gt;서버에 전송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ajax를 활용하여 필드 값의 타입에 맞추어 숫자형으로 전송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7" name="Google Shape;120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888" y="3645088"/>
            <a:ext cx="42957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/>
          <p:nvPr/>
        </p:nvSpPr>
        <p:spPr>
          <a:xfrm>
            <a:off x="1" y="0"/>
            <a:ext cx="1658700" cy="5143500"/>
          </a:xfrm>
          <a:prstGeom prst="rtTriangl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5" name="Google Shape;325;p32"/>
          <p:cNvSpPr/>
          <p:nvPr/>
        </p:nvSpPr>
        <p:spPr>
          <a:xfrm flipH="1">
            <a:off x="0" y="3197741"/>
            <a:ext cx="9144000" cy="1961700"/>
          </a:xfrm>
          <a:prstGeom prst="rtTriangle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4721275" y="291325"/>
            <a:ext cx="40395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2</a:t>
            </a:r>
            <a:r>
              <a:rPr b="1" lang="ko" sz="18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1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주요기능 및 </a:t>
            </a:r>
            <a:r>
              <a:rPr b="1" lang="ko" sz="2700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역할분담</a:t>
            </a:r>
            <a:endParaRPr b="1" sz="2700">
              <a:solidFill>
                <a:srgbClr val="3F3F3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7" name="Google Shape;327;p32"/>
          <p:cNvSpPr/>
          <p:nvPr/>
        </p:nvSpPr>
        <p:spPr>
          <a:xfrm>
            <a:off x="5128260" y="283713"/>
            <a:ext cx="3822600" cy="1011300"/>
          </a:xfrm>
          <a:prstGeom prst="bracketPair">
            <a:avLst/>
          </a:prstGeom>
          <a:noFill/>
          <a:ln cap="flat" cmpd="sng" w="9525">
            <a:solidFill>
              <a:srgbClr val="5A5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4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13" name="Google Shape;1213;p104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14" name="Google Shape;1214;p104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5" name="Google Shape;12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70104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2325"/>
            <a:ext cx="4052648" cy="13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9250" y="2999450"/>
            <a:ext cx="56578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04"/>
          <p:cNvSpPr txBox="1"/>
          <p:nvPr/>
        </p:nvSpPr>
        <p:spPr>
          <a:xfrm>
            <a:off x="7283275" y="904125"/>
            <a:ext cx="19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19" name="Google Shape;1219;p104"/>
          <p:cNvSpPr txBox="1"/>
          <p:nvPr/>
        </p:nvSpPr>
        <p:spPr>
          <a:xfrm>
            <a:off x="7233050" y="763500"/>
            <a:ext cx="191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solidFill>
                  <a:schemeClr val="dk1"/>
                </a:solidFill>
              </a:rPr>
              <a:t>설정이 완료되면 특정 페이지로 이동하지 않고 List 새로고침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5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25" name="Google Shape;1225;p105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26" name="Google Shape;1226;p105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7" name="Google Shape;1227;p105"/>
          <p:cNvSpPr txBox="1"/>
          <p:nvPr/>
        </p:nvSpPr>
        <p:spPr>
          <a:xfrm>
            <a:off x="4572000" y="783575"/>
            <a:ext cx="3566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등록되어 있는 게시글 중, 반드시 확인해야 하는 중요한 게시글에 대해 상태 값을 '1' 또는 '0' 으로 설정하여 공지사항 목록을 출력할 때, TOP_BOARD 컬럼을 기준으로 내림차순하여 정렬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공지로 등록할 때와 비슷한 패턴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현재 상태 값을 가져오기 위해 '고정' or '해제' 여부를 팝업창으로 띄움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8" name="Google Shape;12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4419601" cy="449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05"/>
          <p:cNvSpPr txBox="1"/>
          <p:nvPr/>
        </p:nvSpPr>
        <p:spPr>
          <a:xfrm>
            <a:off x="2481325" y="2437325"/>
            <a:ext cx="17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현재 TOP_BOARD=0</a:t>
            </a:r>
            <a:endParaRPr b="1" sz="12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0" name="Google Shape;1230;p105"/>
          <p:cNvSpPr txBox="1"/>
          <p:nvPr/>
        </p:nvSpPr>
        <p:spPr>
          <a:xfrm>
            <a:off x="2441125" y="3405550"/>
            <a:ext cx="1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현재 TOP_BOARD=1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1" name="Google Shape;1231;p105"/>
          <p:cNvSpPr txBox="1"/>
          <p:nvPr/>
        </p:nvSpPr>
        <p:spPr>
          <a:xfrm>
            <a:off x="1848450" y="1205550"/>
            <a:ext cx="19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1.SELECT 쿼리문 실행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2" name="Google Shape;1232;p105"/>
          <p:cNvSpPr txBox="1"/>
          <p:nvPr/>
        </p:nvSpPr>
        <p:spPr>
          <a:xfrm>
            <a:off x="3366450" y="2864213"/>
            <a:ext cx="241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2.UPDATE 쿼리문 실행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33" name="Google Shape;12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4185850"/>
            <a:ext cx="51054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3491075"/>
            <a:ext cx="2449727" cy="5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5"/>
          <p:cNvSpPr txBox="1"/>
          <p:nvPr/>
        </p:nvSpPr>
        <p:spPr>
          <a:xfrm>
            <a:off x="2390925" y="14868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6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1" name="Google Shape;1241;p106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42" name="Google Shape;1242;p106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43" name="Google Shape;12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" y="1610250"/>
            <a:ext cx="5409350" cy="26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06"/>
          <p:cNvSpPr txBox="1"/>
          <p:nvPr/>
        </p:nvSpPr>
        <p:spPr>
          <a:xfrm>
            <a:off x="1684475" y="2456425"/>
            <a:ext cx="10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식단표 번호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5" name="Google Shape;1245;p106"/>
          <p:cNvSpPr txBox="1"/>
          <p:nvPr/>
        </p:nvSpPr>
        <p:spPr>
          <a:xfrm>
            <a:off x="1862125" y="2662400"/>
            <a:ext cx="1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중식 메뉴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6" name="Google Shape;1246;p106"/>
          <p:cNvSpPr txBox="1"/>
          <p:nvPr/>
        </p:nvSpPr>
        <p:spPr>
          <a:xfrm>
            <a:off x="2122025" y="3031700"/>
            <a:ext cx="15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시작날짜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7" name="Google Shape;1247;p106"/>
          <p:cNvSpPr txBox="1"/>
          <p:nvPr/>
        </p:nvSpPr>
        <p:spPr>
          <a:xfrm>
            <a:off x="1948925" y="3355525"/>
            <a:ext cx="15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종료날짜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48" name="Google Shape;1248;p106"/>
          <p:cNvSpPr txBox="1"/>
          <p:nvPr/>
        </p:nvSpPr>
        <p:spPr>
          <a:xfrm>
            <a:off x="5491100" y="2524225"/>
            <a:ext cx="339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AutoNum type="arabicPeriod"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월간식단표--&gt;종료 날짜는 시작 날짜와 동일하게 기입(allday:하루종일 여부)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0" y="1013000"/>
            <a:ext cx="4398493" cy="33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07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55" name="Google Shape;1255;p107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56" name="Google Shape;1256;p107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7" name="Google Shape;1257;p107"/>
          <p:cNvSpPr txBox="1"/>
          <p:nvPr/>
        </p:nvSpPr>
        <p:spPr>
          <a:xfrm>
            <a:off x="301375" y="612800"/>
            <a:ext cx="23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58" name="Google Shape;1258;p107"/>
          <p:cNvSpPr txBox="1"/>
          <p:nvPr/>
        </p:nvSpPr>
        <p:spPr>
          <a:xfrm>
            <a:off x="231050" y="652975"/>
            <a:ext cx="258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Century Schoolbook"/>
                <a:ea typeface="Century Schoolbook"/>
                <a:cs typeface="Century Schoolbook"/>
                <a:sym typeface="Century Schoolbook"/>
              </a:rPr>
              <a:t>자바 Fullcalendar API</a:t>
            </a:r>
            <a:endParaRPr b="1" sz="15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59" name="Google Shape;1259;p107"/>
          <p:cNvSpPr txBox="1"/>
          <p:nvPr/>
        </p:nvSpPr>
        <p:spPr>
          <a:xfrm>
            <a:off x="1621950" y="1137600"/>
            <a:ext cx="39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Fullcalendar에서 기본적으로 제공하는 Calendar 객체</a:t>
            </a:r>
            <a:endParaRPr b="1" sz="900">
              <a:solidFill>
                <a:srgbClr val="FF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0" name="Google Shape;1260;p107"/>
          <p:cNvSpPr txBox="1"/>
          <p:nvPr/>
        </p:nvSpPr>
        <p:spPr>
          <a:xfrm>
            <a:off x="2549950" y="4436125"/>
            <a:ext cx="207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entury Schoolbook"/>
                <a:ea typeface="Century Schoolbook"/>
                <a:cs typeface="Century Schoolbook"/>
                <a:sym typeface="Century Schoolbook"/>
              </a:rPr>
              <a:t>캘린더 초기화</a:t>
            </a:r>
            <a:endParaRPr b="1" sz="19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1" name="Google Shape;1261;p107"/>
          <p:cNvSpPr txBox="1"/>
          <p:nvPr/>
        </p:nvSpPr>
        <p:spPr>
          <a:xfrm>
            <a:off x="116825" y="1406400"/>
            <a:ext cx="89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달력 헤더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2" name="Google Shape;1262;p107"/>
          <p:cNvSpPr txBox="1"/>
          <p:nvPr/>
        </p:nvSpPr>
        <p:spPr>
          <a:xfrm>
            <a:off x="1607350" y="1868525"/>
            <a:ext cx="137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수정 가능 여부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3" name="Google Shape;1263;p107"/>
          <p:cNvSpPr txBox="1"/>
          <p:nvPr/>
        </p:nvSpPr>
        <p:spPr>
          <a:xfrm>
            <a:off x="1707000" y="2045350"/>
            <a:ext cx="144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이벤트 드레그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4" name="Google Shape;1264;p107"/>
          <p:cNvSpPr txBox="1"/>
          <p:nvPr/>
        </p:nvSpPr>
        <p:spPr>
          <a:xfrm>
            <a:off x="1316025" y="3064000"/>
            <a:ext cx="103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언어: 한국어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5" name="Google Shape;1265;p107"/>
          <p:cNvSpPr txBox="1"/>
          <p:nvPr/>
        </p:nvSpPr>
        <p:spPr>
          <a:xfrm>
            <a:off x="1557125" y="3556250"/>
            <a:ext cx="258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event 속성을 초기화할 함수 호출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583850"/>
            <a:ext cx="2758275" cy="45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08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2" name="Google Shape;1272;p108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sp>
        <p:nvSpPr>
          <p:cNvPr id="1273" name="Google Shape;1273;p108"/>
          <p:cNvSpPr txBox="1"/>
          <p:nvPr/>
        </p:nvSpPr>
        <p:spPr>
          <a:xfrm>
            <a:off x="-80375" y="1195475"/>
            <a:ext cx="15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전송 값 x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4" name="Google Shape;1274;p108"/>
          <p:cNvSpPr txBox="1"/>
          <p:nvPr/>
        </p:nvSpPr>
        <p:spPr>
          <a:xfrm>
            <a:off x="1517000" y="1245700"/>
            <a:ext cx="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json 형식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5" name="Google Shape;1275;p108"/>
          <p:cNvSpPr txBox="1"/>
          <p:nvPr/>
        </p:nvSpPr>
        <p:spPr>
          <a:xfrm>
            <a:off x="2758250" y="383750"/>
            <a:ext cx="3837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entury Schoolbook"/>
              <a:buAutoNum type="arabicPeriod"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풀캘린더의 이벤트 객체는 json 형식으로 반환되어야 함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&lt;형식&gt;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events:[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	{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		lnc: ‘my-event’,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		srartDate:’2021-11-20’,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		endDate:’2021-11-25’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}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3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6" name="Google Shape;1276;p108"/>
          <p:cNvSpPr txBox="1"/>
          <p:nvPr/>
        </p:nvSpPr>
        <p:spPr>
          <a:xfrm>
            <a:off x="1044800" y="1768075"/>
            <a:ext cx="18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result-&gt;식단표 목록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7" name="Google Shape;1277;p108"/>
          <p:cNvSpPr txBox="1"/>
          <p:nvPr/>
        </p:nvSpPr>
        <p:spPr>
          <a:xfrm>
            <a:off x="5444875" y="1989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8" name="Google Shape;1278;p108"/>
          <p:cNvSpPr txBox="1"/>
          <p:nvPr/>
        </p:nvSpPr>
        <p:spPr>
          <a:xfrm>
            <a:off x="6238500" y="301375"/>
            <a:ext cx="303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2. </a:t>
            </a:r>
            <a:r>
              <a:rPr lang="ko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ajax를 활용하여 등록되어 있는 데이터를 가져와 addEvent() 메소드를 활용하여 캘린더에 이벤트 추가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9" name="Google Shape;1279;p108"/>
          <p:cNvSpPr txBox="1"/>
          <p:nvPr/>
        </p:nvSpPr>
        <p:spPr>
          <a:xfrm>
            <a:off x="6037600" y="1245700"/>
            <a:ext cx="297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entury Schoolbook"/>
                <a:ea typeface="Century Schoolbook"/>
                <a:cs typeface="Century Schoolbook"/>
                <a:sym typeface="Century Schoolbook"/>
              </a:rPr>
              <a:t>3. </a:t>
            </a:r>
            <a:r>
              <a:rPr lang="ko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반복문을 사용하여 식단표 목록을 차례로 이벤트 객체에 담은 후 캘린더에 추가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80" name="Google Shape;128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728" y="2482525"/>
            <a:ext cx="5282672" cy="27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9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86" name="Google Shape;1286;p109"/>
          <p:cNvSpPr txBox="1"/>
          <p:nvPr/>
        </p:nvSpPr>
        <p:spPr>
          <a:xfrm>
            <a:off x="967755" y="99050"/>
            <a:ext cx="417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코드리뷰 &lt;권민지&gt;</a:t>
            </a:r>
            <a:endParaRPr sz="1100"/>
          </a:p>
        </p:txBody>
      </p:sp>
      <p:cxnSp>
        <p:nvCxnSpPr>
          <p:cNvPr id="1287" name="Google Shape;1287;p109"/>
          <p:cNvCxnSpPr/>
          <p:nvPr/>
        </p:nvCxnSpPr>
        <p:spPr>
          <a:xfrm>
            <a:off x="0" y="762000"/>
            <a:ext cx="59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88" name="Google Shape;128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250"/>
            <a:ext cx="8839201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3150"/>
            <a:ext cx="50768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0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</a:t>
            </a:r>
            <a:r>
              <a:rPr b="1" lang="ko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95" name="Google Shape;1295;p110"/>
          <p:cNvSpPr txBox="1"/>
          <p:nvPr/>
        </p:nvSpPr>
        <p:spPr>
          <a:xfrm>
            <a:off x="967740" y="99060"/>
            <a:ext cx="438004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프로젝트 후기 및 소감</a:t>
            </a:r>
            <a:endParaRPr b="1" sz="1100"/>
          </a:p>
        </p:txBody>
      </p:sp>
      <p:cxnSp>
        <p:nvCxnSpPr>
          <p:cNvPr id="1296" name="Google Shape;1296;p110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7" name="Google Shape;1297;p110"/>
          <p:cNvSpPr/>
          <p:nvPr/>
        </p:nvSpPr>
        <p:spPr>
          <a:xfrm>
            <a:off x="119204" y="867903"/>
            <a:ext cx="2199300" cy="2199300"/>
          </a:xfrm>
          <a:prstGeom prst="ellipse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98" name="Google Shape;1298;p110"/>
          <p:cNvSpPr txBox="1"/>
          <p:nvPr/>
        </p:nvSpPr>
        <p:spPr>
          <a:xfrm>
            <a:off x="808175" y="901825"/>
            <a:ext cx="108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Roboto"/>
                <a:ea typeface="Roboto"/>
                <a:cs typeface="Roboto"/>
                <a:sym typeface="Roboto"/>
              </a:rPr>
              <a:t>김선효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110"/>
          <p:cNvSpPr txBox="1"/>
          <p:nvPr/>
        </p:nvSpPr>
        <p:spPr>
          <a:xfrm>
            <a:off x="264325" y="1206450"/>
            <a:ext cx="199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마지막 프로젝트이니 만큼 아쉬움을 남기지 않고 그 동안 공부해본 것을 최대한으로 활용해보고자 노력했는데 완벽하진 않더라도  만족스러운 결과물을 얻어낼 수 있었다고 생각합니다^^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모두 고생하셨습니다.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110"/>
          <p:cNvSpPr/>
          <p:nvPr/>
        </p:nvSpPr>
        <p:spPr>
          <a:xfrm>
            <a:off x="6529879" y="876453"/>
            <a:ext cx="2199300" cy="219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1" name="Google Shape;1301;p110"/>
          <p:cNvSpPr txBox="1"/>
          <p:nvPr/>
        </p:nvSpPr>
        <p:spPr>
          <a:xfrm>
            <a:off x="7218850" y="910375"/>
            <a:ext cx="108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Roboto"/>
                <a:ea typeface="Roboto"/>
                <a:cs typeface="Roboto"/>
                <a:sym typeface="Roboto"/>
              </a:rPr>
              <a:t>김현영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110"/>
          <p:cNvSpPr txBox="1"/>
          <p:nvPr/>
        </p:nvSpPr>
        <p:spPr>
          <a:xfrm>
            <a:off x="6854625" y="1291200"/>
            <a:ext cx="1628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다른 사람을 위한 변수,메소드 작명 센스의 필요성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역량 키우기는 나 자신이 하기 나름이란 것 을 알수 있었습니다.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110"/>
          <p:cNvSpPr/>
          <p:nvPr/>
        </p:nvSpPr>
        <p:spPr>
          <a:xfrm>
            <a:off x="3220367" y="930478"/>
            <a:ext cx="2199300" cy="219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4" name="Google Shape;1304;p110"/>
          <p:cNvSpPr txBox="1"/>
          <p:nvPr/>
        </p:nvSpPr>
        <p:spPr>
          <a:xfrm>
            <a:off x="3909338" y="964400"/>
            <a:ext cx="108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Roboto"/>
                <a:ea typeface="Roboto"/>
                <a:cs typeface="Roboto"/>
                <a:sym typeface="Roboto"/>
              </a:rPr>
              <a:t>김태훈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110"/>
          <p:cNvSpPr txBox="1"/>
          <p:nvPr/>
        </p:nvSpPr>
        <p:spPr>
          <a:xfrm>
            <a:off x="3220375" y="1206450"/>
            <a:ext cx="2199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마지막 프로젝트인만큼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최선을 다하였고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많은 것을 배웠습니다.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같은 목표를 가지고 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함께 해주셔서 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모두 감사합니다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교육의 끝은 아쉽지만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 끝은 곧 시작이기에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취업이라는 시작을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잘 준비해보겠습니다.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110"/>
          <p:cNvSpPr/>
          <p:nvPr/>
        </p:nvSpPr>
        <p:spPr>
          <a:xfrm>
            <a:off x="1367104" y="2883503"/>
            <a:ext cx="2199300" cy="219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7" name="Google Shape;1307;p110"/>
          <p:cNvSpPr txBox="1"/>
          <p:nvPr/>
        </p:nvSpPr>
        <p:spPr>
          <a:xfrm>
            <a:off x="2056075" y="2917425"/>
            <a:ext cx="108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Roboto"/>
                <a:ea typeface="Roboto"/>
                <a:cs typeface="Roboto"/>
                <a:sym typeface="Roboto"/>
              </a:rPr>
              <a:t>김은아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110"/>
          <p:cNvSpPr txBox="1"/>
          <p:nvPr/>
        </p:nvSpPr>
        <p:spPr>
          <a:xfrm>
            <a:off x="1367100" y="3234600"/>
            <a:ext cx="2259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마지막인만큼 더 열심히 하자 다짐을 했었고, 그만큼 열심히 했던것 같습니다. 밤도새고 힘들었던 기억도 나지만 결국엔 종착역에 도착하여, 출발보단 조금 더 발전되어 있는 나를 발견하였고,더욱 발전할 나의 모습을 향해 나아가고자 생각하였습니다. 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110"/>
          <p:cNvSpPr/>
          <p:nvPr/>
        </p:nvSpPr>
        <p:spPr>
          <a:xfrm>
            <a:off x="4951079" y="2851678"/>
            <a:ext cx="2199300" cy="21993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0" name="Google Shape;1310;p110"/>
          <p:cNvSpPr txBox="1"/>
          <p:nvPr/>
        </p:nvSpPr>
        <p:spPr>
          <a:xfrm>
            <a:off x="5640050" y="2885600"/>
            <a:ext cx="108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Roboto"/>
                <a:ea typeface="Roboto"/>
                <a:cs typeface="Roboto"/>
                <a:sym typeface="Roboto"/>
              </a:rPr>
              <a:t>권민지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110"/>
          <p:cNvSpPr txBox="1"/>
          <p:nvPr/>
        </p:nvSpPr>
        <p:spPr>
          <a:xfrm>
            <a:off x="5275825" y="3266425"/>
            <a:ext cx="1628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프로젝트를 진행하는 동안 힘들기도 하였지만, 구현하는 과정에서 좀 더 발전된 모습을 볼 수 있었습니다. 취업 후에도 발전된 모습을 볼 수 있었으면 좋겠습니다.감사합니다.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산 장면" id="1316" name="Google Shape;1316;p111"/>
          <p:cNvGrpSpPr/>
          <p:nvPr/>
        </p:nvGrpSpPr>
        <p:grpSpPr>
          <a:xfrm>
            <a:off x="3675721" y="1253308"/>
            <a:ext cx="1814265" cy="1774870"/>
            <a:chOff x="4596162" y="1186657"/>
            <a:chExt cx="3036002" cy="2970078"/>
          </a:xfrm>
        </p:grpSpPr>
        <p:sp>
          <p:nvSpPr>
            <p:cNvPr id="1317" name="Google Shape;1317;p111"/>
            <p:cNvSpPr/>
            <p:nvPr/>
          </p:nvSpPr>
          <p:spPr>
            <a:xfrm>
              <a:off x="6543959" y="3035082"/>
              <a:ext cx="914704" cy="1121579"/>
            </a:xfrm>
            <a:custGeom>
              <a:rect b="b" l="l" r="r" t="t"/>
              <a:pathLst>
                <a:path extrusionOk="0" h="1121579" w="914704">
                  <a:moveTo>
                    <a:pt x="904878" y="1020383"/>
                  </a:moveTo>
                  <a:lnTo>
                    <a:pt x="285574" y="29273"/>
                  </a:lnTo>
                  <a:cubicBezTo>
                    <a:pt x="267514" y="204"/>
                    <a:pt x="229307" y="-8722"/>
                    <a:pt x="200234" y="9342"/>
                  </a:cubicBezTo>
                  <a:cubicBezTo>
                    <a:pt x="192149" y="14367"/>
                    <a:pt x="185328" y="21187"/>
                    <a:pt x="180304" y="29273"/>
                  </a:cubicBezTo>
                  <a:lnTo>
                    <a:pt x="0" y="320820"/>
                  </a:lnTo>
                  <a:lnTo>
                    <a:pt x="388232" y="951323"/>
                  </a:lnTo>
                  <a:cubicBezTo>
                    <a:pt x="421900" y="1001569"/>
                    <a:pt x="429134" y="1065011"/>
                    <a:pt x="407643" y="1121547"/>
                  </a:cubicBezTo>
                  <a:lnTo>
                    <a:pt x="847763" y="1121547"/>
                  </a:lnTo>
                  <a:cubicBezTo>
                    <a:pt x="871684" y="1122309"/>
                    <a:pt x="894019" y="1109628"/>
                    <a:pt x="905625" y="1088697"/>
                  </a:cubicBezTo>
                  <a:cubicBezTo>
                    <a:pt x="917731" y="1068203"/>
                    <a:pt x="917731" y="1042744"/>
                    <a:pt x="905625" y="102224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18" name="Google Shape;1318;p111"/>
            <p:cNvSpPr/>
            <p:nvPr/>
          </p:nvSpPr>
          <p:spPr>
            <a:xfrm>
              <a:off x="4731660" y="2420401"/>
              <a:ext cx="2107516" cy="1736334"/>
            </a:xfrm>
            <a:custGeom>
              <a:rect b="b" l="l" r="r" t="t"/>
              <a:pathLst>
                <a:path extrusionOk="0" h="1736334" w="2107516">
                  <a:moveTo>
                    <a:pt x="2095633" y="1633944"/>
                  </a:moveTo>
                  <a:lnTo>
                    <a:pt x="1107509" y="26889"/>
                  </a:lnTo>
                  <a:cubicBezTo>
                    <a:pt x="1086071" y="-2385"/>
                    <a:pt x="1044959" y="-8742"/>
                    <a:pt x="1015685" y="12697"/>
                  </a:cubicBezTo>
                  <a:cubicBezTo>
                    <a:pt x="1010254" y="16672"/>
                    <a:pt x="1005468" y="21458"/>
                    <a:pt x="1001492" y="26889"/>
                  </a:cubicBezTo>
                  <a:lnTo>
                    <a:pt x="13742" y="1633944"/>
                  </a:lnTo>
                  <a:cubicBezTo>
                    <a:pt x="-7966" y="1661199"/>
                    <a:pt x="-3467" y="1700892"/>
                    <a:pt x="23787" y="1722595"/>
                  </a:cubicBezTo>
                  <a:cubicBezTo>
                    <a:pt x="35942" y="1732275"/>
                    <a:pt x="51240" y="1737128"/>
                    <a:pt x="66750" y="1736228"/>
                  </a:cubicBezTo>
                  <a:lnTo>
                    <a:pt x="2042625" y="1736228"/>
                  </a:lnTo>
                  <a:cubicBezTo>
                    <a:pt x="2077663" y="1737020"/>
                    <a:pt x="2106709" y="1709254"/>
                    <a:pt x="2107501" y="1674216"/>
                  </a:cubicBezTo>
                  <a:cubicBezTo>
                    <a:pt x="2107810" y="1660467"/>
                    <a:pt x="2103645" y="1646987"/>
                    <a:pt x="2095633" y="1635811"/>
                  </a:cubicBezTo>
                  <a:close/>
                  <a:moveTo>
                    <a:pt x="1207927" y="631635"/>
                  </a:moveTo>
                  <a:lnTo>
                    <a:pt x="1054501" y="768262"/>
                  </a:lnTo>
                  <a:lnTo>
                    <a:pt x="901448" y="631635"/>
                  </a:lnTo>
                  <a:lnTo>
                    <a:pt x="712558" y="746984"/>
                  </a:lnTo>
                  <a:lnTo>
                    <a:pt x="1054501" y="187035"/>
                  </a:lnTo>
                  <a:lnTo>
                    <a:pt x="1396443" y="74698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19" name="Google Shape;1319;p111"/>
            <p:cNvSpPr/>
            <p:nvPr/>
          </p:nvSpPr>
          <p:spPr>
            <a:xfrm>
              <a:off x="4596162" y="1399367"/>
              <a:ext cx="963405" cy="659318"/>
            </a:xfrm>
            <a:custGeom>
              <a:rect b="b" l="l" r="r" t="t"/>
              <a:pathLst>
                <a:path extrusionOk="0" h="659318" w="963405">
                  <a:moveTo>
                    <a:pt x="516566" y="659318"/>
                  </a:moveTo>
                  <a:cubicBezTo>
                    <a:pt x="524025" y="623855"/>
                    <a:pt x="539188" y="590463"/>
                    <a:pt x="560989" y="561514"/>
                  </a:cubicBezTo>
                  <a:cubicBezTo>
                    <a:pt x="593813" y="518013"/>
                    <a:pt x="639748" y="486216"/>
                    <a:pt x="692017" y="470802"/>
                  </a:cubicBezTo>
                  <a:cubicBezTo>
                    <a:pt x="725364" y="386362"/>
                    <a:pt x="797825" y="323517"/>
                    <a:pt x="886133" y="302444"/>
                  </a:cubicBezTo>
                  <a:cubicBezTo>
                    <a:pt x="907381" y="297042"/>
                    <a:pt x="929170" y="294037"/>
                    <a:pt x="951087" y="293485"/>
                  </a:cubicBezTo>
                  <a:lnTo>
                    <a:pt x="963406" y="293485"/>
                  </a:lnTo>
                  <a:cubicBezTo>
                    <a:pt x="954413" y="239692"/>
                    <a:pt x="924310" y="191716"/>
                    <a:pt x="879787" y="160217"/>
                  </a:cubicBezTo>
                  <a:cubicBezTo>
                    <a:pt x="825386" y="122017"/>
                    <a:pt x="755937" y="112293"/>
                    <a:pt x="693137" y="134086"/>
                  </a:cubicBezTo>
                  <a:cubicBezTo>
                    <a:pt x="630886" y="12857"/>
                    <a:pt x="482144" y="-34952"/>
                    <a:pt x="360919" y="27304"/>
                  </a:cubicBezTo>
                  <a:cubicBezTo>
                    <a:pt x="278860" y="69442"/>
                    <a:pt x="227158" y="153830"/>
                    <a:pt x="226886" y="246076"/>
                  </a:cubicBezTo>
                  <a:lnTo>
                    <a:pt x="226886" y="246076"/>
                  </a:lnTo>
                  <a:cubicBezTo>
                    <a:pt x="113492" y="234735"/>
                    <a:pt x="12379" y="317466"/>
                    <a:pt x="1039" y="430859"/>
                  </a:cubicBezTo>
                  <a:cubicBezTo>
                    <a:pt x="-10300" y="544253"/>
                    <a:pt x="72430" y="645365"/>
                    <a:pt x="185823" y="656705"/>
                  </a:cubicBezTo>
                  <a:lnTo>
                    <a:pt x="185823" y="6567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20" name="Google Shape;1320;p111"/>
            <p:cNvSpPr/>
            <p:nvPr/>
          </p:nvSpPr>
          <p:spPr>
            <a:xfrm>
              <a:off x="5224608" y="1806899"/>
              <a:ext cx="778439" cy="445902"/>
            </a:xfrm>
            <a:custGeom>
              <a:rect b="b" l="l" r="r" t="t"/>
              <a:pathLst>
                <a:path extrusionOk="0" h="445902" w="778439">
                  <a:moveTo>
                    <a:pt x="666450" y="221922"/>
                  </a:moveTo>
                  <a:lnTo>
                    <a:pt x="657117" y="221922"/>
                  </a:lnTo>
                  <a:cubicBezTo>
                    <a:pt x="657382" y="145023"/>
                    <a:pt x="595258" y="82469"/>
                    <a:pt x="518358" y="82204"/>
                  </a:cubicBezTo>
                  <a:cubicBezTo>
                    <a:pt x="502030" y="82144"/>
                    <a:pt x="485821" y="84963"/>
                    <a:pt x="470467" y="90521"/>
                  </a:cubicBezTo>
                  <a:cubicBezTo>
                    <a:pt x="428079" y="8459"/>
                    <a:pt x="327191" y="-23701"/>
                    <a:pt x="245129" y="18687"/>
                  </a:cubicBezTo>
                  <a:cubicBezTo>
                    <a:pt x="190220" y="47050"/>
                    <a:pt x="155429" y="103385"/>
                    <a:pt x="154656" y="165181"/>
                  </a:cubicBezTo>
                  <a:lnTo>
                    <a:pt x="154656" y="165181"/>
                  </a:lnTo>
                  <a:cubicBezTo>
                    <a:pt x="77137" y="157655"/>
                    <a:pt x="8196" y="214397"/>
                    <a:pt x="670" y="291916"/>
                  </a:cubicBezTo>
                  <a:cubicBezTo>
                    <a:pt x="-6856" y="369436"/>
                    <a:pt x="49886" y="438377"/>
                    <a:pt x="127405" y="445902"/>
                  </a:cubicBezTo>
                  <a:lnTo>
                    <a:pt x="666450" y="445902"/>
                  </a:lnTo>
                  <a:cubicBezTo>
                    <a:pt x="728302" y="445902"/>
                    <a:pt x="778440" y="395764"/>
                    <a:pt x="778440" y="333912"/>
                  </a:cubicBezTo>
                  <a:cubicBezTo>
                    <a:pt x="778440" y="272060"/>
                    <a:pt x="728302" y="221922"/>
                    <a:pt x="666450" y="221922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21" name="Google Shape;1321;p111"/>
            <p:cNvSpPr/>
            <p:nvPr/>
          </p:nvSpPr>
          <p:spPr>
            <a:xfrm>
              <a:off x="7029082" y="2792371"/>
              <a:ext cx="603082" cy="339740"/>
            </a:xfrm>
            <a:custGeom>
              <a:rect b="b" l="l" r="r" t="t"/>
              <a:pathLst>
                <a:path extrusionOk="0" h="339740" w="603082">
                  <a:moveTo>
                    <a:pt x="512333" y="169699"/>
                  </a:moveTo>
                  <a:lnTo>
                    <a:pt x="505241" y="169699"/>
                  </a:lnTo>
                  <a:cubicBezTo>
                    <a:pt x="505315" y="111147"/>
                    <a:pt x="457910" y="63622"/>
                    <a:pt x="399358" y="63548"/>
                  </a:cubicBezTo>
                  <a:cubicBezTo>
                    <a:pt x="387229" y="63533"/>
                    <a:pt x="375191" y="65597"/>
                    <a:pt x="363760" y="69655"/>
                  </a:cubicBezTo>
                  <a:cubicBezTo>
                    <a:pt x="331910" y="6982"/>
                    <a:pt x="255283" y="-18011"/>
                    <a:pt x="192610" y="13839"/>
                  </a:cubicBezTo>
                  <a:cubicBezTo>
                    <a:pt x="149949" y="35516"/>
                    <a:pt x="123049" y="79290"/>
                    <a:pt x="122982" y="127143"/>
                  </a:cubicBezTo>
                  <a:lnTo>
                    <a:pt x="122982" y="127143"/>
                  </a:lnTo>
                  <a:cubicBezTo>
                    <a:pt x="83845" y="121263"/>
                    <a:pt x="44694" y="137674"/>
                    <a:pt x="21444" y="169699"/>
                  </a:cubicBezTo>
                  <a:cubicBezTo>
                    <a:pt x="-13859" y="216410"/>
                    <a:pt x="-4612" y="282898"/>
                    <a:pt x="42103" y="318201"/>
                  </a:cubicBezTo>
                  <a:cubicBezTo>
                    <a:pt x="59331" y="331222"/>
                    <a:pt x="80127" y="338669"/>
                    <a:pt x="101704" y="339550"/>
                  </a:cubicBezTo>
                  <a:lnTo>
                    <a:pt x="512333" y="339550"/>
                  </a:lnTo>
                  <a:cubicBezTo>
                    <a:pt x="559235" y="342660"/>
                    <a:pt x="599782" y="307163"/>
                    <a:pt x="602892" y="260258"/>
                  </a:cubicBezTo>
                  <a:cubicBezTo>
                    <a:pt x="606005" y="213356"/>
                    <a:pt x="570505" y="172809"/>
                    <a:pt x="523599" y="169699"/>
                  </a:cubicBezTo>
                  <a:cubicBezTo>
                    <a:pt x="519848" y="169449"/>
                    <a:pt x="516085" y="169449"/>
                    <a:pt x="512333" y="16969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22" name="Google Shape;1322;p111"/>
            <p:cNvSpPr/>
            <p:nvPr/>
          </p:nvSpPr>
          <p:spPr>
            <a:xfrm>
              <a:off x="6133329" y="1186657"/>
              <a:ext cx="1045238" cy="1514134"/>
            </a:xfrm>
            <a:custGeom>
              <a:rect b="b" l="l" r="r" t="t"/>
              <a:pathLst>
                <a:path extrusionOk="0" h="1514134" w="1045238">
                  <a:moveTo>
                    <a:pt x="634609" y="1178134"/>
                  </a:moveTo>
                  <a:lnTo>
                    <a:pt x="649168" y="1178134"/>
                  </a:lnTo>
                  <a:lnTo>
                    <a:pt x="662607" y="1119899"/>
                  </a:lnTo>
                  <a:cubicBezTo>
                    <a:pt x="681272" y="989244"/>
                    <a:pt x="1045239" y="666713"/>
                    <a:pt x="1045239" y="447960"/>
                  </a:cubicBezTo>
                  <a:cubicBezTo>
                    <a:pt x="1045239" y="182544"/>
                    <a:pt x="829472" y="0"/>
                    <a:pt x="522619" y="0"/>
                  </a:cubicBezTo>
                  <a:cubicBezTo>
                    <a:pt x="215767" y="0"/>
                    <a:pt x="0" y="183290"/>
                    <a:pt x="0" y="447960"/>
                  </a:cubicBezTo>
                  <a:cubicBezTo>
                    <a:pt x="0" y="666713"/>
                    <a:pt x="363967" y="989244"/>
                    <a:pt x="382632" y="1119899"/>
                  </a:cubicBezTo>
                  <a:lnTo>
                    <a:pt x="396071" y="1178134"/>
                  </a:lnTo>
                  <a:lnTo>
                    <a:pt x="410630" y="1178134"/>
                  </a:lnTo>
                  <a:lnTo>
                    <a:pt x="410630" y="1252793"/>
                  </a:lnTo>
                  <a:lnTo>
                    <a:pt x="410630" y="1252793"/>
                  </a:lnTo>
                  <a:lnTo>
                    <a:pt x="335970" y="1252793"/>
                  </a:lnTo>
                  <a:lnTo>
                    <a:pt x="335970" y="1252793"/>
                  </a:lnTo>
                  <a:lnTo>
                    <a:pt x="335970" y="1455868"/>
                  </a:lnTo>
                  <a:cubicBezTo>
                    <a:pt x="336571" y="1488644"/>
                    <a:pt x="363631" y="1514727"/>
                    <a:pt x="396403" y="1514122"/>
                  </a:cubicBezTo>
                  <a:cubicBezTo>
                    <a:pt x="396668" y="1514118"/>
                    <a:pt x="396929" y="1514111"/>
                    <a:pt x="397191" y="1514103"/>
                  </a:cubicBezTo>
                  <a:lnTo>
                    <a:pt x="648048" y="1514103"/>
                  </a:lnTo>
                  <a:cubicBezTo>
                    <a:pt x="680693" y="1515152"/>
                    <a:pt x="708052" y="1489630"/>
                    <a:pt x="709269" y="1456988"/>
                  </a:cubicBezTo>
                  <a:lnTo>
                    <a:pt x="709269" y="1252793"/>
                  </a:lnTo>
                  <a:lnTo>
                    <a:pt x="709269" y="1252793"/>
                  </a:lnTo>
                  <a:lnTo>
                    <a:pt x="634609" y="1252793"/>
                  </a:lnTo>
                  <a:lnTo>
                    <a:pt x="634609" y="1252793"/>
                  </a:lnTo>
                  <a:close/>
                  <a:moveTo>
                    <a:pt x="877254" y="475957"/>
                  </a:moveTo>
                  <a:cubicBezTo>
                    <a:pt x="877254" y="590560"/>
                    <a:pt x="769744" y="791768"/>
                    <a:pt x="690604" y="939222"/>
                  </a:cubicBezTo>
                  <a:cubicBezTo>
                    <a:pt x="665966" y="986258"/>
                    <a:pt x="643942" y="1028814"/>
                    <a:pt x="624903" y="1066144"/>
                  </a:cubicBezTo>
                  <a:lnTo>
                    <a:pt x="624903" y="1066144"/>
                  </a:lnTo>
                  <a:lnTo>
                    <a:pt x="567415" y="1066144"/>
                  </a:lnTo>
                  <a:lnTo>
                    <a:pt x="581227" y="1018735"/>
                  </a:lnTo>
                  <a:cubicBezTo>
                    <a:pt x="626023" y="867175"/>
                    <a:pt x="709269" y="584961"/>
                    <a:pt x="709269" y="471477"/>
                  </a:cubicBezTo>
                  <a:cubicBezTo>
                    <a:pt x="709269" y="244885"/>
                    <a:pt x="655141" y="91085"/>
                    <a:pt x="565176" y="55248"/>
                  </a:cubicBezTo>
                  <a:cubicBezTo>
                    <a:pt x="564145" y="55248"/>
                    <a:pt x="563309" y="54413"/>
                    <a:pt x="563309" y="53382"/>
                  </a:cubicBezTo>
                  <a:cubicBezTo>
                    <a:pt x="563309" y="52351"/>
                    <a:pt x="564145" y="51515"/>
                    <a:pt x="565176" y="51515"/>
                  </a:cubicBezTo>
                  <a:cubicBezTo>
                    <a:pt x="754065" y="73540"/>
                    <a:pt x="877254" y="238165"/>
                    <a:pt x="877254" y="475957"/>
                  </a:cubicBezTo>
                  <a:close/>
                  <a:moveTo>
                    <a:pt x="354635" y="939222"/>
                  </a:moveTo>
                  <a:cubicBezTo>
                    <a:pt x="275868" y="789902"/>
                    <a:pt x="167985" y="590560"/>
                    <a:pt x="167985" y="475957"/>
                  </a:cubicBezTo>
                  <a:cubicBezTo>
                    <a:pt x="167985" y="238165"/>
                    <a:pt x="291174" y="73540"/>
                    <a:pt x="478943" y="51515"/>
                  </a:cubicBezTo>
                  <a:cubicBezTo>
                    <a:pt x="479974" y="51515"/>
                    <a:pt x="480810" y="52351"/>
                    <a:pt x="480810" y="53382"/>
                  </a:cubicBezTo>
                  <a:cubicBezTo>
                    <a:pt x="480810" y="54413"/>
                    <a:pt x="479974" y="55248"/>
                    <a:pt x="478943" y="55248"/>
                  </a:cubicBezTo>
                  <a:cubicBezTo>
                    <a:pt x="388978" y="92578"/>
                    <a:pt x="334850" y="241898"/>
                    <a:pt x="334850" y="471477"/>
                  </a:cubicBezTo>
                  <a:cubicBezTo>
                    <a:pt x="334850" y="583467"/>
                    <a:pt x="418096" y="867175"/>
                    <a:pt x="463265" y="1019108"/>
                  </a:cubicBezTo>
                  <a:cubicBezTo>
                    <a:pt x="467744" y="1035533"/>
                    <a:pt x="472224" y="1050838"/>
                    <a:pt x="476704" y="1066144"/>
                  </a:cubicBezTo>
                  <a:lnTo>
                    <a:pt x="421455" y="1066144"/>
                  </a:lnTo>
                  <a:lnTo>
                    <a:pt x="421455" y="1066144"/>
                  </a:lnTo>
                  <a:cubicBezTo>
                    <a:pt x="400924" y="1028814"/>
                    <a:pt x="379272" y="986258"/>
                    <a:pt x="354261" y="939222"/>
                  </a:cubicBezTo>
                  <a:close/>
                  <a:moveTo>
                    <a:pt x="485289" y="1178134"/>
                  </a:moveTo>
                  <a:lnTo>
                    <a:pt x="559949" y="1178134"/>
                  </a:lnTo>
                  <a:lnTo>
                    <a:pt x="559949" y="1178134"/>
                  </a:lnTo>
                  <a:lnTo>
                    <a:pt x="559949" y="1252793"/>
                  </a:lnTo>
                  <a:lnTo>
                    <a:pt x="559949" y="1252793"/>
                  </a:lnTo>
                  <a:lnTo>
                    <a:pt x="485289" y="1252793"/>
                  </a:lnTo>
                  <a:lnTo>
                    <a:pt x="485289" y="1252793"/>
                  </a:lnTo>
                  <a:lnTo>
                    <a:pt x="485289" y="1178134"/>
                  </a:lnTo>
                  <a:lnTo>
                    <a:pt x="485289" y="117813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1323" name="Google Shape;1323;p111"/>
          <p:cNvGrpSpPr/>
          <p:nvPr/>
        </p:nvGrpSpPr>
        <p:grpSpPr>
          <a:xfrm>
            <a:off x="2619991" y="3273755"/>
            <a:ext cx="3986909" cy="738664"/>
            <a:chOff x="3420659" y="5111782"/>
            <a:chExt cx="5315879" cy="984885"/>
          </a:xfrm>
        </p:grpSpPr>
        <p:sp>
          <p:nvSpPr>
            <p:cNvPr id="1324" name="Google Shape;1324;p111"/>
            <p:cNvSpPr txBox="1"/>
            <p:nvPr/>
          </p:nvSpPr>
          <p:spPr>
            <a:xfrm>
              <a:off x="5341854" y="5696557"/>
              <a:ext cx="14734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rgbClr val="40404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감사합니다.</a:t>
              </a:r>
              <a:endParaRPr sz="1500">
                <a:solidFill>
                  <a:srgbClr val="40404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25" name="Google Shape;1325;p111"/>
            <p:cNvSpPr txBox="1"/>
            <p:nvPr/>
          </p:nvSpPr>
          <p:spPr>
            <a:xfrm>
              <a:off x="3420659" y="5111782"/>
              <a:ext cx="53158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40404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Thank you for listening.</a:t>
              </a:r>
              <a:endParaRPr b="1" sz="2400">
                <a:solidFill>
                  <a:srgbClr val="40404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/>
        </p:nvSpPr>
        <p:spPr>
          <a:xfrm>
            <a:off x="160026" y="99050"/>
            <a:ext cx="80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Part 2,</a:t>
            </a:r>
            <a:endParaRPr b="1" sz="1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967753" y="99050"/>
            <a:ext cx="207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기능 분담</a:t>
            </a:r>
            <a:endParaRPr b="1" sz="1100"/>
          </a:p>
        </p:txBody>
      </p:sp>
      <p:cxnSp>
        <p:nvCxnSpPr>
          <p:cNvPr id="334" name="Google Shape;334;p33"/>
          <p:cNvCxnSpPr/>
          <p:nvPr/>
        </p:nvCxnSpPr>
        <p:spPr>
          <a:xfrm>
            <a:off x="0" y="762000"/>
            <a:ext cx="5931725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220967" y="1034168"/>
            <a:ext cx="46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</a:t>
            </a:r>
            <a:endParaRPr b="1" sz="27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389320" y="3354696"/>
            <a:ext cx="2556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Lorem Ipsum is simply dummy text of the printing and typesetting industry. Lorem Ipsum has been the industry's standard dummy text ever since the 1500s, </a:t>
            </a:r>
            <a:endParaRPr sz="1100"/>
          </a:p>
        </p:txBody>
      </p:sp>
      <p:sp>
        <p:nvSpPr>
          <p:cNvPr id="337" name="Google Shape;337;p33"/>
          <p:cNvSpPr/>
          <p:nvPr/>
        </p:nvSpPr>
        <p:spPr>
          <a:xfrm>
            <a:off x="81347" y="762001"/>
            <a:ext cx="3172305" cy="1692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5865293" y="762000"/>
            <a:ext cx="3172305" cy="1692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81347" y="3137837"/>
            <a:ext cx="3172305" cy="1692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5865330" y="3137837"/>
            <a:ext cx="3172305" cy="1692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2939068" y="1949888"/>
            <a:ext cx="3172200" cy="1692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81350" y="7620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김선효</a:t>
            </a: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7947425" y="315375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권민지</a:t>
            </a: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2862875" y="19499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김현영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81350" y="315375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김은아</a:t>
            </a: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7947425" y="7620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김태훈</a:t>
            </a: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184250" y="1097800"/>
            <a:ext cx="260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커뮤니티 게시판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자료실 게시판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메신저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3268750" y="480050"/>
            <a:ext cx="6367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*각 기능의 담당자는 해당 기능의 DB 설계, UI 구현 , 로직 구현의 전반적인 모든 업무를 담당했습니다.</a:t>
            </a:r>
            <a:endParaRPr b="1" sz="1000"/>
          </a:p>
        </p:txBody>
      </p:sp>
      <p:sp>
        <p:nvSpPr>
          <p:cNvPr id="349" name="Google Shape;349;p33"/>
          <p:cNvSpPr txBox="1"/>
          <p:nvPr/>
        </p:nvSpPr>
        <p:spPr>
          <a:xfrm>
            <a:off x="6111275" y="3431000"/>
            <a:ext cx="260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전사 공지</a:t>
            </a: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식단표 (공지)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107975" y="3461800"/>
            <a:ext cx="260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근태관리</a:t>
            </a: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전자 결제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2961575" y="2215650"/>
            <a:ext cx="260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회원 관리</a:t>
            </a: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관리자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설문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6111200" y="1021600"/>
            <a:ext cx="260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일정 관리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ko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자산 예약 기능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20190505">
      <a:dk1>
        <a:srgbClr val="000000"/>
      </a:dk1>
      <a:lt1>
        <a:srgbClr val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